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29"/>
  </p:sldMasterIdLst>
  <p:notesMasterIdLst>
    <p:notesMasterId r:id="rId43"/>
  </p:notesMasterIdLst>
  <p:handoutMasterIdLst>
    <p:handoutMasterId r:id="rId44"/>
  </p:handoutMasterIdLst>
  <p:sldIdLst>
    <p:sldId id="260" r:id="rId30"/>
    <p:sldId id="257" r:id="rId31"/>
    <p:sldId id="261" r:id="rId32"/>
    <p:sldId id="262" r:id="rId33"/>
    <p:sldId id="263" r:id="rId34"/>
    <p:sldId id="270" r:id="rId35"/>
    <p:sldId id="264" r:id="rId36"/>
    <p:sldId id="265" r:id="rId37"/>
    <p:sldId id="266" r:id="rId38"/>
    <p:sldId id="267" r:id="rId39"/>
    <p:sldId id="268" r:id="rId40"/>
    <p:sldId id="269" r:id="rId41"/>
    <p:sldId id="271" r:id="rId42"/>
  </p:sldIdLst>
  <p:sldSz cx="12190413" cy="6858000"/>
  <p:notesSz cx="6858000" cy="9144000"/>
  <p:custDataLst>
    <p:tags r:id="rId45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2EB"/>
    <a:srgbClr val="E2E2F6"/>
    <a:srgbClr val="C2C2EC"/>
    <a:srgbClr val="E8E8F8"/>
    <a:srgbClr val="171748"/>
    <a:srgbClr val="1FD082"/>
    <a:srgbClr val="2F3EEA"/>
    <a:srgbClr val="FFFFFF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878" autoAdjust="0"/>
  </p:normalViewPr>
  <p:slideViewPr>
    <p:cSldViewPr showGuides="1">
      <p:cViewPr>
        <p:scale>
          <a:sx n="33" d="100"/>
          <a:sy n="33" d="100"/>
        </p:scale>
        <p:origin x="1133" y="18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customXml" Target="../customXml/item21.xml"/><Relationship Id="rId34" Type="http://schemas.openxmlformats.org/officeDocument/2006/relationships/slide" Target="slides/slide5.xml"/><Relationship Id="rId42" Type="http://schemas.openxmlformats.org/officeDocument/2006/relationships/slide" Target="slides/slide13.xml"/><Relationship Id="rId47" Type="http://schemas.openxmlformats.org/officeDocument/2006/relationships/viewProps" Target="viewProp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slide" Target="slides/slide4.xml"/><Relationship Id="rId38" Type="http://schemas.openxmlformats.org/officeDocument/2006/relationships/slide" Target="slides/slide9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customXml" Target="../customXml/item20.xml"/><Relationship Id="rId29" Type="http://schemas.openxmlformats.org/officeDocument/2006/relationships/slideMaster" Target="slideMasters/slideMaster1.xml"/><Relationship Id="rId41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slide" Target="slides/slide3.xml"/><Relationship Id="rId37" Type="http://schemas.openxmlformats.org/officeDocument/2006/relationships/slide" Target="slides/slide8.xml"/><Relationship Id="rId40" Type="http://schemas.openxmlformats.org/officeDocument/2006/relationships/slide" Target="slides/slide11.xml"/><Relationship Id="rId45" Type="http://schemas.openxmlformats.org/officeDocument/2006/relationships/tags" Target="tags/tag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" Target="slides/slide7.xml"/><Relationship Id="rId49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2.xml"/><Relationship Id="rId44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slide" Target="slides/slide1.xml"/><Relationship Id="rId35" Type="http://schemas.openxmlformats.org/officeDocument/2006/relationships/slide" Target="slides/slide6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customXml" Target="../customXml/item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17174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rgbClr val="17174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17174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171748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171748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8907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add title one line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 dirty="0"/>
              <a:t>Click to add title one line</a:t>
            </a:r>
            <a:endParaRPr lang="en-GB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 dirty="0"/>
              <a:t>Click to add title one line</a:t>
            </a:r>
            <a:endParaRPr lang="en-GB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17174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171748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spcBef>
                <a:spcPts val="0"/>
              </a:spcBef>
              <a:defRPr sz="700" b="0">
                <a:noFill/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endParaRPr lang="en-GB" dirty="0"/>
          </a:p>
        </p:txBody>
      </p:sp>
      <p:sp>
        <p:nvSpPr>
          <p:cNvPr id="113676" name="text" descr="{&quot;templafy&quot;:{&quot;id&quot;:&quot;3e2bb467-8b42-4c8b-93c8-6cd04590fb8c&quot;}}" title="UserProfile.Offices.Workarea_{{DocumentLanguage}}"/>
          <p:cNvSpPr>
            <a:spLocks noChangeArrowheads="1"/>
          </p:cNvSpPr>
          <p:nvPr userDrawn="1"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en-GB" sz="700" b="1" dirty="0">
                <a:solidFill>
                  <a:schemeClr val="bg1"/>
                </a:solidFill>
                <a:latin typeface="+mn-lt"/>
              </a:rPr>
              <a:t>DTU Food</a:t>
            </a:r>
          </a:p>
        </p:txBody>
      </p:sp>
      <p:sp>
        <p:nvSpPr>
          <p:cNvPr id="5" name="date" descr="{&quot;templafy&quot;:{&quot;id&quot;:&quot;195ca46f-6491-49f5-b421-acea6c84b62c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-80" charset="-128"/>
              </a:rPr>
              <a:t>19 September 2021</a:t>
            </a:r>
          </a:p>
        </p:txBody>
      </p:sp>
      <p:sp>
        <p:nvSpPr>
          <p:cNvPr id="7" name="text" descr="{&quot;templafy&quot;:{&quot;id&quot;:&quot;986187ad-f869-4614-ac7b-8322e2e57ef0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700" dirty="0">
                <a:solidFill>
                  <a:schemeClr val="bg1"/>
                </a:solidFill>
                <a:latin typeface="+mn-lt"/>
              </a:rPr>
              <a:t>Mathematical Models in Ecology - Lotka Volterra: Predatory - Prey</a:t>
            </a: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171748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8.png"/><Relationship Id="rId2" Type="http://schemas.openxmlformats.org/officeDocument/2006/relationships/customXml" Target="../../customXml/item19.xml"/><Relationship Id="rId1" Type="http://schemas.openxmlformats.org/officeDocument/2006/relationships/customXml" Target="../../customXml/item20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9.png"/><Relationship Id="rId2" Type="http://schemas.openxmlformats.org/officeDocument/2006/relationships/customXml" Target="../../customXml/item22.xml"/><Relationship Id="rId1" Type="http://schemas.openxmlformats.org/officeDocument/2006/relationships/customXml" Target="../../customXml/item21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1.png"/><Relationship Id="rId2" Type="http://schemas.openxmlformats.org/officeDocument/2006/relationships/customXml" Target="../../customXml/item24.xml"/><Relationship Id="rId1" Type="http://schemas.openxmlformats.org/officeDocument/2006/relationships/customXml" Target="../../customXml/item23.xml"/><Relationship Id="rId6" Type="http://schemas.openxmlformats.org/officeDocument/2006/relationships/image" Target="../media/image30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2.png"/><Relationship Id="rId2" Type="http://schemas.openxmlformats.org/officeDocument/2006/relationships/customXml" Target="../../customXml/item28.xml"/><Relationship Id="rId1" Type="http://schemas.openxmlformats.org/officeDocument/2006/relationships/customXml" Target="../../customXml/item27.xml"/><Relationship Id="rId6" Type="http://schemas.openxmlformats.org/officeDocument/2006/relationships/image" Target="../media/image30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jpe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png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7.xml"/><Relationship Id="rId6" Type="http://schemas.openxmlformats.org/officeDocument/2006/relationships/image" Target="../media/image7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png"/><Relationship Id="rId2" Type="http://schemas.openxmlformats.org/officeDocument/2006/relationships/customXml" Target="../../customXml/item10.xml"/><Relationship Id="rId1" Type="http://schemas.openxmlformats.org/officeDocument/2006/relationships/customXml" Target="../../customXml/item9.xml"/><Relationship Id="rId6" Type="http://schemas.openxmlformats.org/officeDocument/2006/relationships/image" Target="../media/image7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png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12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6.xml"/><Relationship Id="rId1" Type="http://schemas.openxmlformats.org/officeDocument/2006/relationships/customXml" Target="../../customXml/item2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3.png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4.png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7.png"/><Relationship Id="rId2" Type="http://schemas.openxmlformats.org/officeDocument/2006/relationships/customXml" Target="../../customXml/item18.xml"/><Relationship Id="rId1" Type="http://schemas.openxmlformats.org/officeDocument/2006/relationships/customXml" Target="../../customXml/item17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Predator-prey systems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CE6942-A17C-4247-86C6-41FACF7E90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3200" dirty="0"/>
              <a:t>Group: Amalia Bogri, Christian </a:t>
            </a:r>
            <a:r>
              <a:rPr lang="en-GB" sz="3200" dirty="0" err="1"/>
              <a:t>Berrig</a:t>
            </a:r>
            <a:r>
              <a:rPr lang="en-GB" sz="3200" dirty="0"/>
              <a:t> &amp; Jonas </a:t>
            </a:r>
            <a:r>
              <a:rPr lang="en-GB" sz="3200" dirty="0" err="1"/>
              <a:t>Bolduan</a:t>
            </a:r>
            <a:endParaRPr lang="en-GB" sz="3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5995EB-10E4-4119-B468-5CD7D10A093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1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0714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81" y="363830"/>
            <a:ext cx="11095473" cy="588818"/>
          </a:xfrm>
        </p:spPr>
        <p:txBody>
          <a:bodyPr/>
          <a:lstStyle/>
          <a:p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Lotka</a:t>
            </a:r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-Volterra</a:t>
            </a:r>
            <a:r>
              <a:rPr lang="en-GB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Predator-Prey: Type II functional response</a:t>
            </a:r>
            <a:endParaRPr lang="en-GB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630961" y="6541200"/>
            <a:ext cx="324492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n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103EA872-A674-449B-A120-B97244F8E91D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8178502" y="5339038"/>
            <a:ext cx="9761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500" b="1" dirty="0" smtClean="0">
                <a:solidFill>
                  <a:schemeClr val="bg1"/>
                </a:solidFill>
              </a:rPr>
              <a:t>© Benny </a:t>
            </a:r>
            <a:r>
              <a:rPr lang="en-GB" sz="500" b="1" dirty="0">
                <a:solidFill>
                  <a:schemeClr val="bg1"/>
                </a:solidFill>
              </a:rPr>
              <a:t>Trapp</a:t>
            </a:r>
            <a:r>
              <a:rPr lang="en-GB" sz="400" dirty="0">
                <a:solidFill>
                  <a:schemeClr val="bg1"/>
                </a:solidFill>
              </a:rPr>
              <a:t>,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400" dirty="0" smtClean="0">
                <a:solidFill>
                  <a:schemeClr val="bg1"/>
                </a:solidFill>
              </a:rPr>
              <a:t>CC </a:t>
            </a:r>
            <a:r>
              <a:rPr lang="en-GB" sz="400" dirty="0">
                <a:solidFill>
                  <a:schemeClr val="bg1"/>
                </a:solidFill>
              </a:rPr>
              <a:t>BY 3.0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&lt;</a:t>
            </a:r>
            <a:r>
              <a:rPr lang="en-GB" sz="200" dirty="0">
                <a:solidFill>
                  <a:schemeClr val="bg1"/>
                </a:solidFill>
              </a:rPr>
              <a:t>https://creativecommons.org/licenses/by/3.0&gt;, </a:t>
            </a:r>
            <a:endParaRPr lang="en-GB" sz="2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via </a:t>
            </a:r>
            <a:r>
              <a:rPr lang="en-GB" sz="200" dirty="0">
                <a:solidFill>
                  <a:schemeClr val="bg1"/>
                </a:solidFill>
              </a:rPr>
              <a:t>Wikimedia Commons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190550" y="5877272"/>
                <a:ext cx="4355525" cy="4917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2400" b="1" dirty="0" smtClean="0">
                    <a:solidFill>
                      <a:schemeClr val="tx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Equilibria:</a:t>
                </a:r>
                <a14:m>
                  <m:oMath xmlns:m="http://schemas.openxmlformats.org/officeDocument/2006/math">
                    <m:r>
                      <a:rPr lang="en-GB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𝑷</m:t>
                        </m:r>
                      </m:e>
                    </m:acc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𝟏𝟐</m:t>
                    </m:r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𝑵</m:t>
                        </m:r>
                      </m:e>
                    </m:acc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𝟒𝟎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.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𝟖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50" y="5877272"/>
                <a:ext cx="4355525" cy="491738"/>
              </a:xfrm>
              <a:prstGeom prst="rect">
                <a:avLst/>
              </a:prstGeom>
              <a:blipFill>
                <a:blip r:embed="rId4"/>
                <a:stretch>
                  <a:fillRect l="-2937" r="-1119" b="-382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-241498" y="1232520"/>
                <a:ext cx="3334082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endParaRPr lang="en-GB" sz="1000" b="1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𝑷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 100/V,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𝑵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 </a:t>
                </a:r>
                <a:r>
                  <a:rPr lang="en-GB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500/V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1498" y="1232520"/>
                <a:ext cx="333408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334664" y="2016230"/>
                <a:ext cx="4362484" cy="27262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𝑪</m:t>
                    </m:r>
                    <m:r>
                      <a:rPr lang="en-GB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f>
                      <m:fPr>
                        <m:ctrlPr>
                          <a:rPr lang="en-GB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𝒃𝑵</m:t>
                        </m:r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𝒎𝒂𝒙</m:t>
                            </m:r>
                          </m:sub>
                        </m:sSub>
                      </m:num>
                      <m:den>
                        <m:r>
                          <a:rPr lang="en-GB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𝒃𝒏</m:t>
                        </m:r>
                        <m:r>
                          <a:rPr lang="en-GB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𝒎𝒂𝒙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1" i="1" dirty="0" smtClean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,</a:t>
                </a:r>
              </a:p>
              <a:p>
                <a:pPr>
                  <a:spcBef>
                    <a:spcPts val="0"/>
                  </a:spcBef>
                </a:pPr>
                <a:endParaRPr lang="en-US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𝒅𝑷</m:t>
                          </m:r>
                        </m:num>
                        <m:den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𝜺</m:t>
                      </m:r>
                      <m:r>
                        <a:rPr lang="en-GB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𝑪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𝒅𝑷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,</m:t>
                      </m:r>
                    </m:oMath>
                  </m:oMathPara>
                </a14:m>
                <a:endParaRPr lang="en-GB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:endParaRPr lang="en-GB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</m:t>
                          </m:r>
                          <m:r>
                            <a:rPr lang="en-GB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𝑵</m:t>
                          </m:r>
                        </m:num>
                        <m:den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𝑪</m:t>
                      </m:r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𝑷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𝒓𝑵</m:t>
                      </m:r>
                    </m:oMath>
                  </m:oMathPara>
                </a14:m>
                <a:endParaRPr lang="en-US" sz="24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64" y="2016230"/>
                <a:ext cx="4362484" cy="2726259"/>
              </a:xfrm>
              <a:prstGeom prst="rect">
                <a:avLst/>
              </a:prstGeom>
              <a:blipFill>
                <a:blip r:embed="rId6"/>
                <a:stretch>
                  <a:fillRect l="-140" t="-6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982" y="1219894"/>
            <a:ext cx="7759936" cy="5149116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339462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81" y="363830"/>
            <a:ext cx="11095473" cy="588818"/>
          </a:xfrm>
        </p:spPr>
        <p:txBody>
          <a:bodyPr/>
          <a:lstStyle/>
          <a:p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Lotka</a:t>
            </a:r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-Volterra</a:t>
            </a:r>
            <a:r>
              <a:rPr lang="en-GB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Predator-Prey: Type II functional response</a:t>
            </a:r>
            <a:endParaRPr lang="en-GB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630961" y="6541200"/>
            <a:ext cx="324492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n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103EA872-A674-449B-A120-B97244F8E91D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8178502" y="5339038"/>
            <a:ext cx="9761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500" b="1" dirty="0" smtClean="0">
                <a:solidFill>
                  <a:schemeClr val="bg1"/>
                </a:solidFill>
              </a:rPr>
              <a:t>© Benny </a:t>
            </a:r>
            <a:r>
              <a:rPr lang="en-GB" sz="500" b="1" dirty="0">
                <a:solidFill>
                  <a:schemeClr val="bg1"/>
                </a:solidFill>
              </a:rPr>
              <a:t>Trapp</a:t>
            </a:r>
            <a:r>
              <a:rPr lang="en-GB" sz="400" dirty="0">
                <a:solidFill>
                  <a:schemeClr val="bg1"/>
                </a:solidFill>
              </a:rPr>
              <a:t>,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400" dirty="0" smtClean="0">
                <a:solidFill>
                  <a:schemeClr val="bg1"/>
                </a:solidFill>
              </a:rPr>
              <a:t>CC </a:t>
            </a:r>
            <a:r>
              <a:rPr lang="en-GB" sz="400" dirty="0">
                <a:solidFill>
                  <a:schemeClr val="bg1"/>
                </a:solidFill>
              </a:rPr>
              <a:t>BY 3.0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&lt;</a:t>
            </a:r>
            <a:r>
              <a:rPr lang="en-GB" sz="200" dirty="0">
                <a:solidFill>
                  <a:schemeClr val="bg1"/>
                </a:solidFill>
              </a:rPr>
              <a:t>https://creativecommons.org/licenses/by/3.0&gt;, </a:t>
            </a:r>
            <a:endParaRPr lang="en-GB" sz="2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via </a:t>
            </a:r>
            <a:r>
              <a:rPr lang="en-GB" sz="200" dirty="0">
                <a:solidFill>
                  <a:schemeClr val="bg1"/>
                </a:solidFill>
              </a:rPr>
              <a:t>Wikimedia Commons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190550" y="5877272"/>
                <a:ext cx="4355525" cy="4917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2400" b="1" dirty="0" smtClean="0">
                    <a:solidFill>
                      <a:schemeClr val="tx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Equilibria:</a:t>
                </a:r>
                <a14:m>
                  <m:oMath xmlns:m="http://schemas.openxmlformats.org/officeDocument/2006/math">
                    <m:r>
                      <a:rPr lang="en-GB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𝑷</m:t>
                        </m:r>
                      </m:e>
                    </m:acc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𝟏𝟐</m:t>
                    </m:r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𝑵</m:t>
                        </m:r>
                      </m:e>
                    </m:acc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𝟒𝟎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.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𝟖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50" y="5877272"/>
                <a:ext cx="4355525" cy="491738"/>
              </a:xfrm>
              <a:prstGeom prst="rect">
                <a:avLst/>
              </a:prstGeom>
              <a:blipFill>
                <a:blip r:embed="rId4"/>
                <a:stretch>
                  <a:fillRect l="-2937" r="-1119" b="-382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-241498" y="1232520"/>
                <a:ext cx="3334082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endParaRPr lang="en-GB" sz="1000" b="1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𝑷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 100/V,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𝑵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 </a:t>
                </a:r>
                <a:r>
                  <a:rPr lang="en-GB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500/V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1498" y="1232520"/>
                <a:ext cx="333408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334664" y="2016230"/>
                <a:ext cx="4362484" cy="27262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𝑪</m:t>
                    </m:r>
                    <m:r>
                      <a:rPr lang="en-GB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f>
                      <m:fPr>
                        <m:ctrlPr>
                          <a:rPr lang="en-GB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𝒃𝑵</m:t>
                        </m:r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𝒎𝒂𝒙</m:t>
                            </m:r>
                          </m:sub>
                        </m:sSub>
                      </m:num>
                      <m:den>
                        <m:r>
                          <a:rPr lang="en-GB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𝒃𝒏</m:t>
                        </m:r>
                        <m:r>
                          <a:rPr lang="en-GB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𝒎𝒂𝒙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1" i="1" dirty="0" smtClean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,</a:t>
                </a:r>
              </a:p>
              <a:p>
                <a:pPr>
                  <a:spcBef>
                    <a:spcPts val="0"/>
                  </a:spcBef>
                </a:pPr>
                <a:endParaRPr lang="en-US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𝒅𝑷</m:t>
                          </m:r>
                        </m:num>
                        <m:den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𝜺</m:t>
                      </m:r>
                      <m:r>
                        <a:rPr lang="en-GB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𝑪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𝒅𝑷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,</m:t>
                      </m:r>
                    </m:oMath>
                  </m:oMathPara>
                </a14:m>
                <a:endParaRPr lang="en-GB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:endParaRPr lang="en-GB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</m:t>
                          </m:r>
                          <m:r>
                            <a:rPr lang="en-GB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𝑵</m:t>
                          </m:r>
                        </m:num>
                        <m:den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𝑪</m:t>
                      </m:r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𝑷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𝒓𝑵</m:t>
                      </m:r>
                    </m:oMath>
                  </m:oMathPara>
                </a14:m>
                <a:endParaRPr lang="en-US" sz="24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64" y="2016230"/>
                <a:ext cx="4362484" cy="2726259"/>
              </a:xfrm>
              <a:prstGeom prst="rect">
                <a:avLst/>
              </a:prstGeom>
              <a:blipFill>
                <a:blip r:embed="rId6"/>
                <a:stretch>
                  <a:fillRect l="-140" t="-6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982" y="1203970"/>
            <a:ext cx="7759936" cy="5149116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 bwMode="auto">
          <a:xfrm>
            <a:off x="6743278" y="4581128"/>
            <a:ext cx="648072" cy="619731"/>
          </a:xfrm>
          <a:prstGeom prst="downArrow">
            <a:avLst/>
          </a:prstGeom>
          <a:solidFill>
            <a:schemeClr val="tx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 rot="20379207">
            <a:off x="730470" y="1936196"/>
            <a:ext cx="954120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sz="40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WE </a:t>
            </a:r>
            <a:r>
              <a:rPr lang="en-GB" sz="44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DO</a:t>
            </a:r>
            <a:r>
              <a:rPr lang="en-GB" sz="40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NOT HAVE THE CORRECT EQUILIBRIUM PLOTTED!!</a:t>
            </a:r>
            <a:endParaRPr lang="en-GB" sz="4000" b="1" dirty="0" smtClean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269539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81" y="363830"/>
            <a:ext cx="11095473" cy="588818"/>
          </a:xfrm>
        </p:spPr>
        <p:txBody>
          <a:bodyPr/>
          <a:lstStyle/>
          <a:p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Lotka</a:t>
            </a:r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-Volterra</a:t>
            </a:r>
            <a:r>
              <a:rPr lang="en-GB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Predator-Prey: Immigration of predators</a:t>
            </a:r>
            <a:endParaRPr lang="en-GB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630961" y="6541200"/>
            <a:ext cx="324492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n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103EA872-A674-449B-A120-B97244F8E91D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8178502" y="5339038"/>
            <a:ext cx="9761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500" b="1" dirty="0" smtClean="0">
                <a:solidFill>
                  <a:schemeClr val="bg1"/>
                </a:solidFill>
              </a:rPr>
              <a:t>© Benny </a:t>
            </a:r>
            <a:r>
              <a:rPr lang="en-GB" sz="500" b="1" dirty="0">
                <a:solidFill>
                  <a:schemeClr val="bg1"/>
                </a:solidFill>
              </a:rPr>
              <a:t>Trapp</a:t>
            </a:r>
            <a:r>
              <a:rPr lang="en-GB" sz="400" dirty="0">
                <a:solidFill>
                  <a:schemeClr val="bg1"/>
                </a:solidFill>
              </a:rPr>
              <a:t>,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400" dirty="0" smtClean="0">
                <a:solidFill>
                  <a:schemeClr val="bg1"/>
                </a:solidFill>
              </a:rPr>
              <a:t>CC </a:t>
            </a:r>
            <a:r>
              <a:rPr lang="en-GB" sz="400" dirty="0">
                <a:solidFill>
                  <a:schemeClr val="bg1"/>
                </a:solidFill>
              </a:rPr>
              <a:t>BY 3.0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&lt;</a:t>
            </a:r>
            <a:r>
              <a:rPr lang="en-GB" sz="200" dirty="0">
                <a:solidFill>
                  <a:schemeClr val="bg1"/>
                </a:solidFill>
              </a:rPr>
              <a:t>https://creativecommons.org/licenses/by/3.0&gt;, </a:t>
            </a:r>
            <a:endParaRPr lang="en-GB" sz="2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via </a:t>
            </a:r>
            <a:r>
              <a:rPr lang="en-GB" sz="200" dirty="0">
                <a:solidFill>
                  <a:schemeClr val="bg1"/>
                </a:solidFill>
              </a:rPr>
              <a:t>Wikimedia Commons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190550" y="5877272"/>
                <a:ext cx="4355525" cy="4917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2400" b="1" dirty="0" smtClean="0">
                    <a:solidFill>
                      <a:schemeClr val="tx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Equilibria:</a:t>
                </a:r>
                <a14:m>
                  <m:oMath xmlns:m="http://schemas.openxmlformats.org/officeDocument/2006/math">
                    <m:r>
                      <a:rPr lang="en-GB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𝑷</m:t>
                        </m:r>
                      </m:e>
                    </m:acc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𝟏𝟐</m:t>
                    </m:r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𝑵</m:t>
                        </m:r>
                      </m:e>
                    </m:acc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𝟒𝟎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.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𝟖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50" y="5877272"/>
                <a:ext cx="4355525" cy="491738"/>
              </a:xfrm>
              <a:prstGeom prst="rect">
                <a:avLst/>
              </a:prstGeom>
              <a:blipFill>
                <a:blip r:embed="rId4"/>
                <a:stretch>
                  <a:fillRect l="-2937" r="-1119" b="-382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-241498" y="1232520"/>
                <a:ext cx="3334082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endParaRPr lang="en-GB" sz="1000" b="1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𝑷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 100/V,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𝑵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 </a:t>
                </a:r>
                <a:r>
                  <a:rPr lang="en-GB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500/V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1498" y="1232520"/>
                <a:ext cx="333408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334664" y="2016230"/>
                <a:ext cx="4362484" cy="25110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𝑰</m:t>
                    </m:r>
                    <m:r>
                      <a:rPr lang="en-GB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𝟏</m:t>
                    </m:r>
                  </m:oMath>
                </a14:m>
                <a:r>
                  <a:rPr lang="en-US" sz="2400" b="1" i="1" dirty="0" smtClean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,</a:t>
                </a:r>
              </a:p>
              <a:p>
                <a:pPr>
                  <a:spcBef>
                    <a:spcPts val="0"/>
                  </a:spcBef>
                </a:pPr>
                <a:endParaRPr lang="en-US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𝒅𝑷</m:t>
                          </m:r>
                        </m:num>
                        <m:den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𝑰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𝜺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𝑪𝑷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𝒅𝑷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,</m:t>
                      </m:r>
                    </m:oMath>
                  </m:oMathPara>
                </a14:m>
                <a:endParaRPr lang="en-GB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:endParaRPr lang="en-GB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</m:t>
                          </m:r>
                          <m:r>
                            <a:rPr lang="en-GB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𝑵</m:t>
                          </m:r>
                        </m:num>
                        <m:den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𝑪</m:t>
                      </m:r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𝑷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𝒓𝑵</m:t>
                      </m:r>
                    </m:oMath>
                  </m:oMathPara>
                </a14:m>
                <a:endParaRPr lang="en-US" sz="24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64" y="2016230"/>
                <a:ext cx="4362484" cy="2511072"/>
              </a:xfrm>
              <a:prstGeom prst="rect">
                <a:avLst/>
              </a:prstGeom>
              <a:blipFill>
                <a:blip r:embed="rId6"/>
                <a:stretch>
                  <a:fillRect l="-2514" t="-38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126" y="1232520"/>
            <a:ext cx="7296752" cy="4841770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780765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81" y="363830"/>
            <a:ext cx="11095473" cy="588818"/>
          </a:xfrm>
        </p:spPr>
        <p:txBody>
          <a:bodyPr/>
          <a:lstStyle/>
          <a:p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Lotka</a:t>
            </a:r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-Volterra</a:t>
            </a:r>
            <a:r>
              <a:rPr lang="en-GB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Predator-Prey: Immigration of predators</a:t>
            </a:r>
            <a:endParaRPr lang="en-GB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630961" y="6541200"/>
            <a:ext cx="324492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n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103EA872-A674-449B-A120-B97244F8E91D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8178502" y="5339038"/>
            <a:ext cx="9761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500" b="1" dirty="0" smtClean="0">
                <a:solidFill>
                  <a:schemeClr val="bg1"/>
                </a:solidFill>
              </a:rPr>
              <a:t>© Benny </a:t>
            </a:r>
            <a:r>
              <a:rPr lang="en-GB" sz="500" b="1" dirty="0">
                <a:solidFill>
                  <a:schemeClr val="bg1"/>
                </a:solidFill>
              </a:rPr>
              <a:t>Trapp</a:t>
            </a:r>
            <a:r>
              <a:rPr lang="en-GB" sz="400" dirty="0">
                <a:solidFill>
                  <a:schemeClr val="bg1"/>
                </a:solidFill>
              </a:rPr>
              <a:t>,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400" dirty="0" smtClean="0">
                <a:solidFill>
                  <a:schemeClr val="bg1"/>
                </a:solidFill>
              </a:rPr>
              <a:t>CC </a:t>
            </a:r>
            <a:r>
              <a:rPr lang="en-GB" sz="400" dirty="0">
                <a:solidFill>
                  <a:schemeClr val="bg1"/>
                </a:solidFill>
              </a:rPr>
              <a:t>BY 3.0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&lt;</a:t>
            </a:r>
            <a:r>
              <a:rPr lang="en-GB" sz="200" dirty="0">
                <a:solidFill>
                  <a:schemeClr val="bg1"/>
                </a:solidFill>
              </a:rPr>
              <a:t>https://creativecommons.org/licenses/by/3.0&gt;, </a:t>
            </a:r>
            <a:endParaRPr lang="en-GB" sz="2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via </a:t>
            </a:r>
            <a:r>
              <a:rPr lang="en-GB" sz="200" dirty="0">
                <a:solidFill>
                  <a:schemeClr val="bg1"/>
                </a:solidFill>
              </a:rPr>
              <a:t>Wikimedia Commons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190550" y="5877272"/>
                <a:ext cx="4355525" cy="4917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2400" b="1" dirty="0" smtClean="0">
                    <a:solidFill>
                      <a:schemeClr val="tx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Equilibria:</a:t>
                </a:r>
                <a14:m>
                  <m:oMath xmlns:m="http://schemas.openxmlformats.org/officeDocument/2006/math">
                    <m:r>
                      <a:rPr lang="en-GB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𝑷</m:t>
                        </m:r>
                      </m:e>
                    </m:acc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𝟏𝟐</m:t>
                    </m:r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𝑵</m:t>
                        </m:r>
                      </m:e>
                    </m:acc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𝟒𝟎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.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𝟖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50" y="5877272"/>
                <a:ext cx="4355525" cy="491738"/>
              </a:xfrm>
              <a:prstGeom prst="rect">
                <a:avLst/>
              </a:prstGeom>
              <a:blipFill>
                <a:blip r:embed="rId4"/>
                <a:stretch>
                  <a:fillRect l="-2937" r="-1119" b="-382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-241498" y="1232520"/>
                <a:ext cx="3334082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endParaRPr lang="en-GB" sz="1000" b="1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𝑷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 100/V,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𝑵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 </a:t>
                </a:r>
                <a:r>
                  <a:rPr lang="en-GB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500/V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1498" y="1232520"/>
                <a:ext cx="333408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334664" y="2016230"/>
                <a:ext cx="4362484" cy="25110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𝑰</m:t>
                    </m:r>
                    <m:r>
                      <a:rPr lang="en-GB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𝟏</m:t>
                    </m:r>
                  </m:oMath>
                </a14:m>
                <a:r>
                  <a:rPr lang="en-US" sz="2400" b="1" i="1" dirty="0" smtClean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,</a:t>
                </a:r>
              </a:p>
              <a:p>
                <a:pPr>
                  <a:spcBef>
                    <a:spcPts val="0"/>
                  </a:spcBef>
                </a:pPr>
                <a:endParaRPr lang="en-US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𝒅𝑷</m:t>
                          </m:r>
                        </m:num>
                        <m:den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𝑰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𝜺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𝑪𝑷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𝒅𝑷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,</m:t>
                      </m:r>
                    </m:oMath>
                  </m:oMathPara>
                </a14:m>
                <a:endParaRPr lang="en-GB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:endParaRPr lang="en-GB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</m:t>
                          </m:r>
                          <m:r>
                            <a:rPr lang="en-GB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𝑵</m:t>
                          </m:r>
                        </m:num>
                        <m:den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𝑪</m:t>
                      </m:r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𝑷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𝒓𝑵</m:t>
                      </m:r>
                    </m:oMath>
                  </m:oMathPara>
                </a14:m>
                <a:endParaRPr lang="en-US" sz="24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64" y="2016230"/>
                <a:ext cx="4362484" cy="2511072"/>
              </a:xfrm>
              <a:prstGeom prst="rect">
                <a:avLst/>
              </a:prstGeom>
              <a:blipFill>
                <a:blip r:embed="rId6"/>
                <a:stretch>
                  <a:fillRect l="-2514" t="-38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91" y="1107164"/>
            <a:ext cx="7495022" cy="49791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0379207">
            <a:off x="730470" y="1936196"/>
            <a:ext cx="954120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sz="40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WE </a:t>
            </a:r>
            <a:r>
              <a:rPr lang="en-GB" sz="44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DO</a:t>
            </a:r>
            <a:r>
              <a:rPr lang="en-GB" sz="40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NOT HAVE THE CORRECT EQUILIBRIUM PLOTTED!!</a:t>
            </a:r>
            <a:endParaRPr lang="en-GB" sz="4000" b="1" dirty="0" smtClean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013366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9" name="Rectangle 8"/>
          <p:cNvSpPr/>
          <p:nvPr/>
        </p:nvSpPr>
        <p:spPr bwMode="auto">
          <a:xfrm>
            <a:off x="198840" y="1052736"/>
            <a:ext cx="4370424" cy="5426718"/>
          </a:xfrm>
          <a:prstGeom prst="rect">
            <a:avLst/>
          </a:prstGeom>
          <a:solidFill>
            <a:srgbClr val="E2E2F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1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" t="22236" r="185" b="25865"/>
          <a:stretch/>
        </p:blipFill>
        <p:spPr>
          <a:xfrm>
            <a:off x="4797396" y="1052736"/>
            <a:ext cx="4267440" cy="1500102"/>
          </a:xfrm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82" y="363830"/>
            <a:ext cx="8399876" cy="588818"/>
          </a:xfrm>
        </p:spPr>
        <p:txBody>
          <a:bodyPr/>
          <a:lstStyle/>
          <a:p>
            <a:r>
              <a:rPr lang="en-GB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case: insular geckos on an Aegean islet</a:t>
            </a:r>
            <a:endParaRPr lang="en-GB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630961" y="6541200"/>
            <a:ext cx="324492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n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103EA872-A674-449B-A120-B97244F8E91D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8178502" y="5339038"/>
            <a:ext cx="9761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500" b="1" dirty="0" smtClean="0">
                <a:solidFill>
                  <a:schemeClr val="bg1"/>
                </a:solidFill>
              </a:rPr>
              <a:t>© Benny </a:t>
            </a:r>
            <a:r>
              <a:rPr lang="en-GB" sz="500" b="1" dirty="0">
                <a:solidFill>
                  <a:schemeClr val="bg1"/>
                </a:solidFill>
              </a:rPr>
              <a:t>Trapp</a:t>
            </a:r>
            <a:r>
              <a:rPr lang="en-GB" sz="400" dirty="0">
                <a:solidFill>
                  <a:schemeClr val="bg1"/>
                </a:solidFill>
              </a:rPr>
              <a:t>,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400" dirty="0" smtClean="0">
                <a:solidFill>
                  <a:schemeClr val="bg1"/>
                </a:solidFill>
              </a:rPr>
              <a:t>CC </a:t>
            </a:r>
            <a:r>
              <a:rPr lang="en-GB" sz="400" dirty="0">
                <a:solidFill>
                  <a:schemeClr val="bg1"/>
                </a:solidFill>
              </a:rPr>
              <a:t>BY 3.0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&lt;</a:t>
            </a:r>
            <a:r>
              <a:rPr lang="en-GB" sz="200" dirty="0">
                <a:solidFill>
                  <a:schemeClr val="bg1"/>
                </a:solidFill>
              </a:rPr>
              <a:t>https://creativecommons.org/licenses/by/3.0&gt;, </a:t>
            </a:r>
            <a:endParaRPr lang="en-GB" sz="2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via </a:t>
            </a:r>
            <a:r>
              <a:rPr lang="en-GB" sz="200" dirty="0">
                <a:solidFill>
                  <a:schemeClr val="bg1"/>
                </a:solidFill>
              </a:rPr>
              <a:t>Wikimedia Commons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185066" y="1135427"/>
                <a:ext cx="4397972" cy="53440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GB" sz="2000" b="1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PREDATOR -</a:t>
                </a:r>
                <a:r>
                  <a:rPr lang="en-GB" sz="2800" b="1" dirty="0" smtClean="0">
                    <a:latin typeface="Ink Free" panose="03080402000500000000" pitchFamily="66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Lizard</a:t>
                </a:r>
              </a:p>
              <a:p>
                <a:pPr algn="ctr">
                  <a:spcBef>
                    <a:spcPts val="0"/>
                  </a:spcBef>
                </a:pPr>
                <a:endParaRPr lang="en-GB" sz="1000" b="1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GB" b="1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Species</a:t>
                </a:r>
                <a:r>
                  <a:rPr lang="en-GB" b="1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</a:t>
                </a:r>
                <a:r>
                  <a:rPr lang="en-GB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800" b="1" i="1" dirty="0" err="1" smtClean="0">
                    <a:latin typeface="Ink Free" panose="03080402000500000000" pitchFamily="66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Mediodactylus</a:t>
                </a:r>
                <a:r>
                  <a:rPr lang="en-US" sz="1800" b="1" i="1" dirty="0" smtClean="0">
                    <a:latin typeface="Ink Free" panose="03080402000500000000" pitchFamily="66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800" b="1" i="1" dirty="0" err="1" smtClean="0">
                    <a:latin typeface="Ink Free" panose="03080402000500000000" pitchFamily="66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kotschyi</a:t>
                </a:r>
                <a:endParaRPr lang="en-US" sz="1800" b="1" i="1" dirty="0" smtClean="0">
                  <a:latin typeface="Ink Free" panose="03080402000500000000" pitchFamily="66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b="1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Life history: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US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Longevity: 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4.5 [years]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GB" b="1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Death rate: </a:t>
                </a:r>
                <a:r>
                  <a:rPr lang="en-GB" b="1" i="1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d</a:t>
                </a:r>
                <a:r>
                  <a:rPr lang="en-GB" b="1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</a:t>
                </a:r>
                <a:r>
                  <a:rPr lang="en-GB" b="1" dirty="0" smtClean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1/4.5  </a:t>
                </a:r>
                <a:r>
                  <a:rPr lang="en-GB" b="1" dirty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[1/years</a:t>
                </a:r>
                <a:r>
                  <a:rPr lang="en-GB" b="1" dirty="0" smtClean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]</a:t>
                </a:r>
                <a:endParaRPr lang="en-US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Clutch </a:t>
                </a:r>
                <a:r>
                  <a:rPr lang="en-US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size: 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2 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[offspring/female]</a:t>
                </a:r>
                <a:endParaRPr 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Clutch frequency: 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2 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[clutches/year]</a:t>
                </a:r>
                <a:endParaRPr 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sz="1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</a:t>
                </a:r>
                <a:r>
                  <a:rPr lang="en-US" sz="10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Çiçek</a:t>
                </a:r>
                <a:r>
                  <a:rPr lang="en-US" sz="1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000" i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et al.</a:t>
                </a:r>
                <a:r>
                  <a:rPr lang="en-US" sz="1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2015; Schwarz </a:t>
                </a:r>
                <a:r>
                  <a:rPr lang="en-US" sz="1000" i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et al.</a:t>
                </a:r>
                <a:r>
                  <a:rPr lang="en-US" sz="1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2020</a:t>
                </a:r>
                <a:r>
                  <a:rPr lang="en-US" sz="10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</a:t>
                </a:r>
              </a:p>
              <a:p>
                <a:pPr algn="ctr">
                  <a:spcBef>
                    <a:spcPts val="0"/>
                  </a:spcBef>
                </a:pPr>
                <a:endPara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GB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How many offspring?</a:t>
                </a:r>
                <a:r>
                  <a:rPr lang="en-GB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𝑜𝑓</m:t>
                      </m:r>
                      <m:r>
                        <m:rPr>
                          <m:nor/>
                        </m:rPr>
                        <a:rPr lang="en-GB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GB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2 [</m:t>
                      </m:r>
                      <m:r>
                        <m:rPr>
                          <m:nor/>
                        </m:rPr>
                        <a:rPr lang="en-GB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offspring</m:t>
                      </m:r>
                      <m:r>
                        <m:rPr>
                          <m:nor/>
                        </m:rPr>
                        <a:rPr lang="en-GB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GB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lizard</m:t>
                      </m:r>
                      <m:r>
                        <m:rPr>
                          <m:nor/>
                        </m:rPr>
                        <a:rPr lang="en-GB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GB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year</m:t>
                      </m:r>
                      <m:r>
                        <m:rPr>
                          <m:nor/>
                        </m:rPr>
                        <a:rPr lang="en-GB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]</m:t>
                      </m:r>
                    </m:oMath>
                  </m:oMathPara>
                </a14:m>
                <a:endParaRPr lang="en-GB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GB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GB" b="1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Feeding:</a:t>
                </a:r>
                <a:endParaRPr lang="en-GB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GB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Feeding frequency: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𝑓𝑟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</m:oMath>
                </a14:m>
                <a:r>
                  <a:rPr lang="en-GB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1/3</a:t>
                </a:r>
                <a:r>
                  <a:rPr lang="en-GB" i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 </a:t>
                </a:r>
                <a:r>
                  <a:rPr lang="en-GB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[1/days]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GB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Feeding quantity: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𝑞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</a:t>
                </a:r>
                <a:r>
                  <a:rPr lang="en-GB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1</a:t>
                </a:r>
                <a:r>
                  <a:rPr lang="en-GB" i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  </a:t>
                </a:r>
                <a:r>
                  <a:rPr lang="en-GB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[beetle]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GB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Feeding per year: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GB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𝑦𝑟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</m:oMath>
                </a14:m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365 </m:t>
                            </m:r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∙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𝑓𝑟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 ∙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𝑞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=122 </m:t>
                    </m:r>
                  </m:oMath>
                </a14:m>
                <a:r>
                  <a:rPr lang="en-GB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[beetles/year]</a:t>
                </a:r>
              </a:p>
              <a:p>
                <a:pPr algn="ctr">
                  <a:spcBef>
                    <a:spcPts val="0"/>
                  </a:spcBef>
                </a:pPr>
                <a:endParaRPr lang="en-GB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GB" b="1" dirty="0" smtClean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Efficiency: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GB" b="1" dirty="0" smtClean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b="1" i="1" smtClean="0">
                            <a:solidFill>
                              <a:schemeClr val="accent4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b="1" i="1" smtClean="0">
                            <a:solidFill>
                              <a:schemeClr val="accent4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𝜺</m:t>
                        </m:r>
                        <m:r>
                          <a:rPr lang="en-GB" b="1" i="1" smtClean="0">
                            <a:solidFill>
                              <a:schemeClr val="accent4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=</m:t>
                        </m:r>
                        <m:r>
                          <a:rPr lang="en-GB" b="1" i="1" smtClean="0">
                            <a:solidFill>
                              <a:schemeClr val="accent4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𝒐𝒇</m:t>
                        </m:r>
                      </m:num>
                      <m:den>
                        <m:sSub>
                          <m:sSubPr>
                            <m:ctrlPr>
                              <a:rPr lang="en-GB" b="1" i="1" smtClean="0">
                                <a:solidFill>
                                  <a:schemeClr val="accent4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solidFill>
                                  <a:schemeClr val="accent4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GB" b="1" i="1" smtClean="0">
                                <a:solidFill>
                                  <a:schemeClr val="accent4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en Sans" panose="020B0606030504020204" pitchFamily="34" charset="0"/>
                              </a:rPr>
                              <m:t>𝒚𝒓</m:t>
                            </m:r>
                          </m:sub>
                        </m:sSub>
                      </m:den>
                    </m:f>
                    <m:r>
                      <a:rPr lang="en-GB" b="1" i="1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b="1" i="1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𝟏</m:t>
                    </m:r>
                    <m:r>
                      <a:rPr lang="en-GB" b="1" i="1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/</m:t>
                    </m:r>
                    <m:r>
                      <a:rPr lang="en-GB" b="1" i="1" smtClean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𝟔𝟏</m:t>
                    </m:r>
                  </m:oMath>
                </a14:m>
                <a:r>
                  <a:rPr lang="en-GB" b="1" dirty="0" smtClean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[offspring/beetles/year]</a:t>
                </a:r>
                <a:endParaRPr lang="en-US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66" y="1135427"/>
                <a:ext cx="4397972" cy="5344027"/>
              </a:xfrm>
              <a:prstGeom prst="rect">
                <a:avLst/>
              </a:prstGeom>
              <a:blipFill>
                <a:blip r:embed="rId5"/>
                <a:stretch>
                  <a:fillRect t="-2166" b="-100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t="16159"/>
          <a:stretch/>
        </p:blipFill>
        <p:spPr>
          <a:xfrm>
            <a:off x="9331676" y="1052736"/>
            <a:ext cx="2790896" cy="15773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l="4155" r="3416"/>
          <a:stretch/>
        </p:blipFill>
        <p:spPr>
          <a:xfrm>
            <a:off x="9331676" y="2689532"/>
            <a:ext cx="2790895" cy="17939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/>
          <a:srcRect r="2591"/>
          <a:stretch/>
        </p:blipFill>
        <p:spPr>
          <a:xfrm>
            <a:off x="9331676" y="4539668"/>
            <a:ext cx="2795877" cy="193978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 rot="5400000">
            <a:off x="10088433" y="660622"/>
            <a:ext cx="1276546" cy="2791731"/>
            <a:chOff x="845840" y="4408662"/>
            <a:chExt cx="1276546" cy="2791731"/>
          </a:xfrm>
        </p:grpSpPr>
        <p:sp>
          <p:nvSpPr>
            <p:cNvPr id="32" name="Rectangle 31"/>
            <p:cNvSpPr/>
            <p:nvPr/>
          </p:nvSpPr>
          <p:spPr bwMode="auto">
            <a:xfrm>
              <a:off x="845840" y="5707592"/>
              <a:ext cx="144016" cy="153101"/>
            </a:xfrm>
            <a:prstGeom prst="rect">
              <a:avLst/>
            </a:prstGeom>
            <a:noFill/>
            <a:ln w="19050" cap="flat" cmpd="sng" algn="ctr">
              <a:solidFill>
                <a:schemeClr val="accent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 rot="16200000">
              <a:off x="902398" y="4496120"/>
              <a:ext cx="1298933" cy="112401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6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Straight Connector 34"/>
            <p:cNvCxnSpPr/>
            <p:nvPr/>
          </p:nvCxnSpPr>
          <p:spPr bwMode="auto">
            <a:xfrm rot="16200000" flipH="1">
              <a:off x="886271" y="5964278"/>
              <a:ext cx="1339701" cy="113252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6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" name="Rectangle 1"/>
          <p:cNvSpPr/>
          <p:nvPr/>
        </p:nvSpPr>
        <p:spPr>
          <a:xfrm>
            <a:off x="9428191" y="403121"/>
            <a:ext cx="2790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LOCATION: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Exo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Diavates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b="1" i="1" dirty="0" smtClean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V</a:t>
            </a:r>
            <a:r>
              <a:rPr lang="en-US" b="1" dirty="0" smtClean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 = 20 [</a:t>
            </a:r>
            <a:r>
              <a:rPr lang="en-US" b="1" dirty="0" err="1" smtClean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sqm</a:t>
            </a:r>
            <a:r>
              <a:rPr lang="en-US" b="1" dirty="0" smtClean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]</a:t>
            </a:r>
            <a:endParaRPr lang="en-US" b="1" dirty="0">
              <a:solidFill>
                <a:schemeClr val="accent2"/>
              </a:solidFill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9330841" y="2686248"/>
            <a:ext cx="2791730" cy="1797257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9328728" y="4539668"/>
            <a:ext cx="2791730" cy="1939787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grpSp>
        <p:nvGrpSpPr>
          <p:cNvPr id="45" name="Group 44"/>
          <p:cNvGrpSpPr/>
          <p:nvPr/>
        </p:nvGrpSpPr>
        <p:grpSpPr>
          <a:xfrm rot="5400000">
            <a:off x="10407347" y="2832957"/>
            <a:ext cx="636606" cy="2793843"/>
            <a:chOff x="845840" y="4352496"/>
            <a:chExt cx="636606" cy="2793843"/>
          </a:xfrm>
        </p:grpSpPr>
        <p:sp>
          <p:nvSpPr>
            <p:cNvPr id="46" name="Rectangle 45"/>
            <p:cNvSpPr/>
            <p:nvPr/>
          </p:nvSpPr>
          <p:spPr bwMode="auto">
            <a:xfrm>
              <a:off x="845840" y="5707592"/>
              <a:ext cx="144016" cy="153101"/>
            </a:xfrm>
            <a:prstGeom prst="rect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 bwMode="auto">
            <a:xfrm rot="16200000">
              <a:off x="554345" y="4788007"/>
              <a:ext cx="1355099" cy="484077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Straight Connector 47"/>
            <p:cNvCxnSpPr/>
            <p:nvPr/>
          </p:nvCxnSpPr>
          <p:spPr bwMode="auto">
            <a:xfrm rot="16200000" flipH="1">
              <a:off x="593327" y="6257221"/>
              <a:ext cx="1285649" cy="49258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5" name="Rectangle 54"/>
          <p:cNvSpPr/>
          <p:nvPr/>
        </p:nvSpPr>
        <p:spPr bwMode="auto">
          <a:xfrm>
            <a:off x="4799062" y="2686249"/>
            <a:ext cx="4288171" cy="3793206"/>
          </a:xfrm>
          <a:prstGeom prst="rect">
            <a:avLst/>
          </a:prstGeom>
          <a:solidFill>
            <a:srgbClr val="FFF2EB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4847903" y="2708920"/>
                <a:ext cx="4190489" cy="38779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GB" sz="2000" b="1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PREY – </a:t>
                </a:r>
                <a:r>
                  <a:rPr lang="en-GB" sz="2800" b="1" dirty="0" smtClean="0">
                    <a:latin typeface="Ink Free" panose="03080402000500000000" pitchFamily="66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Beetle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GB" b="1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Species: </a:t>
                </a:r>
                <a:r>
                  <a:rPr lang="en-GB" b="1" i="1" dirty="0" smtClean="0">
                    <a:latin typeface="Ink Free" panose="03080402000500000000" pitchFamily="66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</a:t>
                </a:r>
                <a:r>
                  <a:rPr lang="en-GB" sz="2000" b="1" i="1" dirty="0" smtClean="0">
                    <a:latin typeface="Ink Free" panose="03080402000500000000" pitchFamily="66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enebrio </a:t>
                </a:r>
                <a:r>
                  <a:rPr lang="en-GB" sz="2000" b="1" i="1" dirty="0" err="1" smtClean="0">
                    <a:latin typeface="Ink Free" panose="03080402000500000000" pitchFamily="66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molitor</a:t>
                </a:r>
                <a:endParaRPr lang="en-GB" sz="2000" b="1" dirty="0" smtClean="0">
                  <a:latin typeface="Ink Free" panose="03080402000500000000" pitchFamily="66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GB" sz="1000" b="1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b="1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(Hypothetical) l</a:t>
                </a:r>
                <a:r>
                  <a:rPr lang="en-US" b="1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ife </a:t>
                </a:r>
                <a:r>
                  <a:rPr lang="en-US" b="1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history: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US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Longevity: 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1 [year]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GB" dirty="0" smtClean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Death rate: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𝑑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𝑏</m:t>
                        </m:r>
                      </m:sub>
                    </m:sSub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=</a:t>
                </a:r>
                <a:r>
                  <a:rPr lang="en-GB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1/1 </a:t>
                </a:r>
                <a:r>
                  <a:rPr lang="en-GB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[1/years</a:t>
                </a:r>
                <a:r>
                  <a:rPr lang="en-GB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]</a:t>
                </a:r>
                <a:endParaRPr lang="en-US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Offspring: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𝑜𝑓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=50 [offspring/beetle/year]</a:t>
                </a:r>
                <a:endParaRPr 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Offspring survival: 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10%</a:t>
                </a:r>
                <a:endParaRPr 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GB" b="1" dirty="0" smtClean="0">
                    <a:solidFill>
                      <a:schemeClr val="accent6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Reproductive rate:</a:t>
                </a:r>
                <a:endParaRPr lang="en-GB" dirty="0">
                  <a:solidFill>
                    <a:schemeClr val="accent6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𝒓</m:t>
                      </m:r>
                      <m:r>
                        <a:rPr lang="en-GB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1" i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 </m:t>
                          </m:r>
                          <m:r>
                            <a:rPr lang="en-GB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𝟎</m:t>
                          </m:r>
                          <m:r>
                            <a:rPr lang="en-GB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.</m:t>
                          </m:r>
                          <m:r>
                            <a:rPr lang="en-GB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𝟏</m:t>
                          </m:r>
                          <m:r>
                            <a:rPr lang="en-GB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∙</m:t>
                          </m:r>
                          <m:r>
                            <a:rPr lang="en-GB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𝒐𝒇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𝒃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GB" b="1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𝒅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𝒃</m:t>
                          </m:r>
                        </m:sub>
                      </m:sSub>
                      <m:r>
                        <m:rPr>
                          <m:nor/>
                        </m:rPr>
                        <a:rPr lang="en-GB" b="1" i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= 4</m:t>
                      </m:r>
                      <m:r>
                        <m:rPr>
                          <m:nor/>
                        </m:rPr>
                        <a:rPr lang="en-GB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 [</m:t>
                      </m:r>
                      <m:r>
                        <m:rPr>
                          <m:nor/>
                        </m:rPr>
                        <a:rPr lang="en-GB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offspring</m:t>
                      </m:r>
                      <m:r>
                        <m:rPr>
                          <m:nor/>
                        </m:rPr>
                        <a:rPr lang="en-GB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GB" b="1" i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beetle</m:t>
                      </m:r>
                      <m:r>
                        <m:rPr>
                          <m:nor/>
                        </m:rPr>
                        <a:rPr lang="en-GB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GB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year</m:t>
                      </m:r>
                      <m:r>
                        <m:rPr>
                          <m:nor/>
                        </m:rPr>
                        <a:rPr lang="en-GB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]</m:t>
                      </m:r>
                    </m:oMath>
                  </m:oMathPara>
                </a14:m>
                <a:endParaRPr lang="en-GB" b="1" dirty="0" smtClean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GB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GB" b="1" dirty="0" smtClean="0">
                    <a:solidFill>
                      <a:schemeClr val="accent6">
                        <a:lumMod val="5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Clearance rate:</a:t>
                </a:r>
                <a:endParaRPr lang="en-GB" b="1" dirty="0">
                  <a:solidFill>
                    <a:schemeClr val="accent6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GB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 square meter in 3 days for 1 lizard: </a:t>
                </a:r>
                <a:endParaRPr lang="en-GB" b="1" i="1" dirty="0" smtClean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𝒃</m:t>
                    </m:r>
                    <m:r>
                      <a:rPr lang="en-GB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</m:oMath>
                </a14:m>
                <a:r>
                  <a:rPr lang="en-GB" b="1" dirty="0" smtClean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1/(3</a:t>
                </a:r>
                <a:r>
                  <a:rPr lang="en-GB" b="1" dirty="0">
                    <a:solidFill>
                      <a:schemeClr val="accent6">
                        <a:lumMod val="50000"/>
                      </a:schemeClr>
                    </a:solidFill>
                    <a:ea typeface="Cambria Math" panose="02040503050406030204" pitchFamily="18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b="1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∙ </m:t>
                    </m:r>
                  </m:oMath>
                </a14:m>
                <a:r>
                  <a:rPr lang="en-GB" b="1" dirty="0" smtClean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1)=0.33</a:t>
                </a:r>
                <a:r>
                  <a:rPr lang="en-GB" b="1" i="1" dirty="0" smtClean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 </a:t>
                </a:r>
                <a:r>
                  <a:rPr lang="en-GB" b="1" dirty="0" smtClean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</a:t>
                </a:r>
                <a:r>
                  <a:rPr lang="en-GB" b="1" dirty="0" err="1" smtClean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sqm</a:t>
                </a:r>
                <a:r>
                  <a:rPr lang="en-GB" b="1" dirty="0" smtClean="0">
                    <a:solidFill>
                      <a:schemeClr val="accent6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/days/lizard]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903" y="2708920"/>
                <a:ext cx="4190489" cy="3877985"/>
              </a:xfrm>
              <a:prstGeom prst="rect">
                <a:avLst/>
              </a:prstGeom>
              <a:blipFill>
                <a:blip r:embed="rId9"/>
                <a:stretch>
                  <a:fillRect t="-29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8"/>
          <a:stretch/>
        </p:blipFill>
        <p:spPr>
          <a:xfrm rot="2826960">
            <a:off x="4598734" y="3223046"/>
            <a:ext cx="742311" cy="9761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8"/>
          <a:stretch/>
        </p:blipFill>
        <p:spPr>
          <a:xfrm rot="18878159">
            <a:off x="4569595" y="1380785"/>
            <a:ext cx="742311" cy="9761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8"/>
          <a:stretch/>
        </p:blipFill>
        <p:spPr>
          <a:xfrm rot="18878159">
            <a:off x="8398602" y="2392868"/>
            <a:ext cx="742311" cy="9761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 bwMode="auto">
          <a:xfrm>
            <a:off x="4797893" y="1412776"/>
            <a:ext cx="6841929" cy="23762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98841" y="5302150"/>
            <a:ext cx="4370424" cy="8345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Rectangle 8"/>
          <p:cNvSpPr/>
          <p:nvPr/>
        </p:nvSpPr>
        <p:spPr bwMode="auto">
          <a:xfrm>
            <a:off x="198840" y="1412776"/>
            <a:ext cx="4370424" cy="1728192"/>
          </a:xfrm>
          <a:prstGeom prst="rect">
            <a:avLst/>
          </a:prstGeom>
          <a:solidFill>
            <a:srgbClr val="E2E2F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82" y="363830"/>
            <a:ext cx="8399876" cy="588818"/>
          </a:xfrm>
        </p:spPr>
        <p:txBody>
          <a:bodyPr/>
          <a:lstStyle/>
          <a:p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Lotka</a:t>
            </a:r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-Volterra</a:t>
            </a:r>
            <a:r>
              <a:rPr lang="en-GB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Predator-Prey equations</a:t>
            </a:r>
            <a:endParaRPr lang="en-GB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630961" y="6541200"/>
            <a:ext cx="324492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n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8178502" y="5094376"/>
            <a:ext cx="9761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500" b="1" dirty="0" smtClean="0">
                <a:solidFill>
                  <a:schemeClr val="bg1"/>
                </a:solidFill>
              </a:rPr>
              <a:t>© Benny </a:t>
            </a:r>
            <a:r>
              <a:rPr lang="en-GB" sz="500" b="1" dirty="0">
                <a:solidFill>
                  <a:schemeClr val="bg1"/>
                </a:solidFill>
              </a:rPr>
              <a:t>Trapp</a:t>
            </a:r>
            <a:r>
              <a:rPr lang="en-GB" sz="400" dirty="0">
                <a:solidFill>
                  <a:schemeClr val="bg1"/>
                </a:solidFill>
              </a:rPr>
              <a:t>,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400" dirty="0" smtClean="0">
                <a:solidFill>
                  <a:schemeClr val="bg1"/>
                </a:solidFill>
              </a:rPr>
              <a:t>CC </a:t>
            </a:r>
            <a:r>
              <a:rPr lang="en-GB" sz="400" dirty="0">
                <a:solidFill>
                  <a:schemeClr val="bg1"/>
                </a:solidFill>
              </a:rPr>
              <a:t>BY 3.0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&lt;</a:t>
            </a:r>
            <a:r>
              <a:rPr lang="en-GB" sz="200" dirty="0">
                <a:solidFill>
                  <a:schemeClr val="bg1"/>
                </a:solidFill>
              </a:rPr>
              <a:t>https://creativecommons.org/licenses/by/3.0&gt;, </a:t>
            </a:r>
            <a:endParaRPr lang="en-GB" sz="2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via </a:t>
            </a:r>
            <a:r>
              <a:rPr lang="en-GB" sz="200" dirty="0">
                <a:solidFill>
                  <a:schemeClr val="bg1"/>
                </a:solidFill>
              </a:rPr>
              <a:t>Wikimedia Commons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206780" y="1526923"/>
                <a:ext cx="4397972" cy="14998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GB" sz="2000" b="1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PREDATOR –</a:t>
                </a:r>
                <a:r>
                  <a:rPr lang="en-GB" sz="2800" b="1" dirty="0" smtClean="0">
                    <a:latin typeface="Ink Free" panose="03080402000500000000" pitchFamily="66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Lizard - P</a:t>
                </a:r>
              </a:p>
              <a:p>
                <a:pPr algn="ctr">
                  <a:spcBef>
                    <a:spcPts val="0"/>
                  </a:spcBef>
                </a:pPr>
                <a:endParaRPr lang="en-GB" sz="1000" b="1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GB" b="1" dirty="0" smtClean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Death </a:t>
                </a:r>
                <a:r>
                  <a:rPr lang="en-GB" b="1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rate: </a:t>
                </a:r>
                <a:r>
                  <a:rPr lang="en-GB" b="1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d</a:t>
                </a:r>
                <a:r>
                  <a:rPr lang="en-GB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</a:t>
                </a:r>
                <a:r>
                  <a:rPr lang="en-GB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1/4.5  </a:t>
                </a:r>
                <a:r>
                  <a:rPr lang="en-GB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[1/years</a:t>
                </a:r>
                <a:r>
                  <a:rPr lang="en-GB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]</a:t>
                </a:r>
                <a:endParaRPr lang="en-US" b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US" sz="10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GB" b="1" dirty="0" smtClean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Efficiency:</a:t>
                </a: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𝜺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𝟏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/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𝟔𝟏</m:t>
                    </m:r>
                  </m:oMath>
                </a14:m>
                <a:r>
                  <a:rPr lang="en-GB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[offspring/beetles/year]</a:t>
                </a:r>
                <a:endParaRPr lang="en-US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80" y="1526923"/>
                <a:ext cx="4397972" cy="1499898"/>
              </a:xfrm>
              <a:prstGeom prst="rect">
                <a:avLst/>
              </a:prstGeom>
              <a:blipFill>
                <a:blip r:embed="rId4"/>
                <a:stretch>
                  <a:fillRect t="-7692" b="-5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863682" y="5416043"/>
            <a:ext cx="2790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LOCATION: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US" b="1" i="1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V</a:t>
            </a:r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 = 20 [</a:t>
            </a:r>
            <a:r>
              <a:rPr lang="en-US" b="1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sqm</a:t>
            </a:r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]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180165" y="3319859"/>
            <a:ext cx="4402873" cy="1844215"/>
          </a:xfrm>
          <a:prstGeom prst="rect">
            <a:avLst/>
          </a:prstGeom>
          <a:solidFill>
            <a:srgbClr val="FFF2EB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198840" y="3442543"/>
                <a:ext cx="4280456" cy="1569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GB" sz="2000" b="1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PREY – </a:t>
                </a:r>
                <a:r>
                  <a:rPr lang="en-GB" sz="2800" b="1" dirty="0" smtClean="0">
                    <a:latin typeface="Ink Free" panose="03080402000500000000" pitchFamily="66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Beetle - N</a:t>
                </a:r>
              </a:p>
              <a:p>
                <a:pPr algn="ctr">
                  <a:spcBef>
                    <a:spcPts val="0"/>
                  </a:spcBef>
                </a:pPr>
                <a:endPara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GB" b="1" dirty="0" smtClean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Reproductive rate:</a:t>
                </a:r>
                <a:r>
                  <a:rPr lang="en-GB" dirty="0" smtClean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endParaRPr lang="en-GB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𝒓</m:t>
                      </m:r>
                      <m:r>
                        <a:rPr lang="en-GB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= 4</m:t>
                      </m:r>
                      <m:r>
                        <m:rPr>
                          <m:nor/>
                        </m:rPr>
                        <a:rPr lang="en-GB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 [</m:t>
                      </m:r>
                      <m:r>
                        <m:rPr>
                          <m:nor/>
                        </m:rPr>
                        <a:rPr lang="en-GB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offspring</m:t>
                      </m:r>
                      <m:r>
                        <m:rPr>
                          <m:nor/>
                        </m:rPr>
                        <a:rPr lang="en-GB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GB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beetle</m:t>
                      </m:r>
                      <m:r>
                        <m:rPr>
                          <m:nor/>
                        </m:rPr>
                        <a:rPr lang="en-GB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GB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year</m:t>
                      </m:r>
                      <m:r>
                        <m:rPr>
                          <m:nor/>
                        </m:rPr>
                        <a:rPr lang="en-GB" b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]</m:t>
                      </m:r>
                    </m:oMath>
                  </m:oMathPara>
                </a14:m>
                <a:endParaRPr lang="en-GB" b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GB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GB" b="1" dirty="0" smtClean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Clearance rate:</a:t>
                </a:r>
                <a:r>
                  <a:rPr lang="en-GB" b="1" dirty="0" smtClean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𝒃</m:t>
                    </m:r>
                    <m:r>
                      <a:rPr lang="en-GB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</m:oMath>
                </a14:m>
                <a:r>
                  <a:rPr lang="en-GB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0.33</a:t>
                </a:r>
                <a:r>
                  <a:rPr lang="en-GB" b="1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 </a:t>
                </a:r>
                <a:r>
                  <a:rPr lang="en-GB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</a:t>
                </a:r>
                <a:r>
                  <a:rPr lang="en-GB" b="1" dirty="0" err="1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sqm</a:t>
                </a:r>
                <a:r>
                  <a:rPr lang="en-GB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/days/lizard]</a:t>
                </a:r>
                <a:endParaRPr lang="en-US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40" y="3442543"/>
                <a:ext cx="4280456" cy="1569660"/>
              </a:xfrm>
              <a:prstGeom prst="rect">
                <a:avLst/>
              </a:prstGeom>
              <a:blipFill>
                <a:blip r:embed="rId5"/>
                <a:stretch>
                  <a:fillRect l="-142" t="-7393" b="-7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8"/>
          <a:stretch/>
        </p:blipFill>
        <p:spPr>
          <a:xfrm rot="2826960">
            <a:off x="213567" y="3676360"/>
            <a:ext cx="742311" cy="9761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/>
          <p:cNvSpPr txBox="1"/>
          <p:nvPr/>
        </p:nvSpPr>
        <p:spPr>
          <a:xfrm>
            <a:off x="4603186" y="7073509"/>
            <a:ext cx="301056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endParaRPr lang="en-US" sz="2400" b="1" dirty="0" smtClean="0">
              <a:solidFill>
                <a:schemeClr val="accent4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400" b="1" dirty="0">
              <a:solidFill>
                <a:schemeClr val="accent4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400" b="1" dirty="0">
              <a:solidFill>
                <a:schemeClr val="accent4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491541" y="1616763"/>
            <a:ext cx="1417264" cy="1417264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6164366" y="1582885"/>
            <a:ext cx="1413989" cy="148502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604737" y="2063785"/>
            <a:ext cx="1190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800" b="1" i="1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P</a:t>
            </a:r>
            <a:endParaRPr lang="en-US" sz="2000" b="1" i="1" dirty="0"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270102" y="2063785"/>
            <a:ext cx="1188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800" b="1" i="1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N</a:t>
            </a:r>
            <a:endParaRPr lang="en-US" sz="2000" b="1" i="1" dirty="0"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sp>
        <p:nvSpPr>
          <p:cNvPr id="7" name="Curved Right Arrow 6"/>
          <p:cNvSpPr/>
          <p:nvPr/>
        </p:nvSpPr>
        <p:spPr bwMode="auto">
          <a:xfrm rot="16200000">
            <a:off x="6582785" y="2629302"/>
            <a:ext cx="604215" cy="746320"/>
          </a:xfrm>
          <a:prstGeom prst="curvedRightArrow">
            <a:avLst>
              <a:gd name="adj1" fmla="val 3516"/>
              <a:gd name="adj2" fmla="val 29576"/>
              <a:gd name="adj3" fmla="val 25000"/>
            </a:avLst>
          </a:prstGeom>
          <a:solidFill>
            <a:schemeClr val="accent4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275237" y="3184338"/>
            <a:ext cx="1188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400" b="1" i="1" dirty="0" smtClean="0">
                <a:solidFill>
                  <a:schemeClr val="accent6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r</a:t>
            </a:r>
            <a:endParaRPr lang="en-US" sz="1800" b="1" i="1" dirty="0">
              <a:solidFill>
                <a:schemeClr val="accent6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7195397" y="2325395"/>
            <a:ext cx="172819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/>
          <p:cNvSpPr/>
          <p:nvPr/>
        </p:nvSpPr>
        <p:spPr>
          <a:xfrm>
            <a:off x="7411421" y="1816186"/>
            <a:ext cx="1188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l-GR" sz="2400" b="1" i="1" dirty="0" smtClean="0">
                <a:solidFill>
                  <a:schemeClr val="accent4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ε</a:t>
            </a:r>
            <a:r>
              <a:rPr lang="en-US" sz="2400" b="1" i="1" dirty="0" err="1" smtClean="0">
                <a:solidFill>
                  <a:schemeClr val="accent6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b</a:t>
            </a:r>
            <a:r>
              <a:rPr lang="en-US" sz="2400" b="1" i="1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NP</a:t>
            </a:r>
            <a:endParaRPr lang="en-US" sz="1800" b="1" i="1" dirty="0"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9438454" y="2525049"/>
            <a:ext cx="576064" cy="51280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Rectangle 48"/>
          <p:cNvSpPr/>
          <p:nvPr/>
        </p:nvSpPr>
        <p:spPr>
          <a:xfrm>
            <a:off x="9613598" y="2959226"/>
            <a:ext cx="1188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400" b="1" dirty="0" smtClean="0">
                <a:solidFill>
                  <a:schemeClr val="accent4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𝑑</a:t>
            </a:r>
            <a:r>
              <a:rPr lang="en-US" sz="2400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P</a:t>
            </a:r>
            <a:endParaRPr lang="en-US" sz="1800" b="1" dirty="0"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8322345" y="4450924"/>
                <a:ext cx="3532623" cy="13817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US" sz="2000" b="1" dirty="0" smtClean="0">
                    <a:solidFill>
                      <a:schemeClr val="tx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Equilibria:</a:t>
                </a: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𝑷</m:t>
                        </m:r>
                      </m:e>
                    </m:acc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𝒓</m:t>
                        </m:r>
                      </m:num>
                      <m:den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𝒃</m:t>
                        </m:r>
                      </m:den>
                    </m:f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𝟏𝟐</m:t>
                    </m:r>
                  </m:oMath>
                </a14:m>
                <a:r>
                  <a:rPr lang="en-US" sz="2000" b="1" dirty="0" smtClean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[#/</a:t>
                </a:r>
                <a:r>
                  <a:rPr lang="en-US" sz="2000" b="1" dirty="0" err="1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sqm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]=240[#]</a:t>
                </a: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𝑵</m:t>
                        </m:r>
                      </m:e>
                    </m:acc>
                    <m:r>
                      <a:rPr lang="en-GB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f>
                      <m:fPr>
                        <m:ctrlP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𝒅</m:t>
                        </m:r>
                      </m:num>
                      <m:den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𝜺</m:t>
                        </m:r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∙</m:t>
                        </m:r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𝒃</m:t>
                        </m:r>
                      </m:den>
                    </m:f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𝟒𝟎</m:t>
                    </m:r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.</m:t>
                    </m:r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𝟓</m:t>
                    </m:r>
                  </m:oMath>
                </a14:m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[#/</a:t>
                </a:r>
                <a:r>
                  <a:rPr lang="en-US" sz="2000" b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sqm</a:t>
                </a:r>
                <a:r>
                  <a:rPr lang="en-US" sz="2000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]=811[#]</a:t>
                </a:r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US" sz="20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345" y="4450924"/>
                <a:ext cx="3532623" cy="1381789"/>
              </a:xfrm>
              <a:prstGeom prst="rect">
                <a:avLst/>
              </a:prstGeom>
              <a:blipFill>
                <a:blip r:embed="rId7"/>
                <a:stretch>
                  <a:fillRect l="-172" t="-12775" r="-4138" b="-1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/>
              <p:cNvSpPr txBox="1"/>
              <p:nvPr/>
            </p:nvSpPr>
            <p:spPr>
              <a:xfrm>
                <a:off x="4434521" y="4296067"/>
                <a:ext cx="3995314" cy="16776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0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𝒅𝑷</m:t>
                          </m:r>
                        </m:num>
                        <m:den>
                          <m:r>
                            <a:rPr lang="en-GB" sz="20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𝜺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𝒃𝑵𝑷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𝒅𝑷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accent4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GB" sz="2000" b="1" i="1">
                                  <a:solidFill>
                                    <a:schemeClr val="accent4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#</m:t>
                              </m:r>
                              <m:r>
                                <a:rPr lang="en-GB" sz="2000" b="1" i="1">
                                  <a:solidFill>
                                    <a:schemeClr val="accent4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𝑷</m:t>
                              </m:r>
                            </m:num>
                            <m:den>
                              <m:r>
                                <a:rPr lang="en-GB" sz="2000" b="1" i="1">
                                  <a:solidFill>
                                    <a:schemeClr val="accent4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𝑽</m:t>
                              </m:r>
                              <m:r>
                                <a:rPr lang="en-GB" sz="2000" b="1" i="1">
                                  <a:solidFill>
                                    <a:schemeClr val="accent4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 panose="020B0606030504020204" pitchFamily="34" charset="0"/>
                                </a:rPr>
                                <m:t>∙</m:t>
                              </m:r>
                              <m:r>
                                <a:rPr lang="en-GB" sz="2000" b="1" i="1">
                                  <a:solidFill>
                                    <a:schemeClr val="accent4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𝑻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US" sz="20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0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</m:t>
                          </m:r>
                          <m:r>
                            <a:rPr lang="en-GB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𝑵</m:t>
                          </m:r>
                        </m:num>
                        <m:den>
                          <m:r>
                            <a:rPr lang="en-GB" sz="20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0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0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0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𝒃𝑵𝑷</m:t>
                      </m:r>
                      <m:r>
                        <a:rPr lang="en-GB" sz="20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0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𝒓𝑵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GB" sz="20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#</m:t>
                              </m:r>
                              <m:r>
                                <a:rPr lang="en-GB" sz="20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𝑵</m:t>
                              </m:r>
                            </m:num>
                            <m:den>
                              <m:r>
                                <a:rPr lang="en-GB" sz="20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𝑽</m:t>
                              </m:r>
                              <m:r>
                                <a:rPr lang="en-GB" sz="20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 panose="020B0606030504020204" pitchFamily="34" charset="0"/>
                                </a:rPr>
                                <m:t>∙</m:t>
                              </m:r>
                              <m:r>
                                <a:rPr lang="en-GB" sz="20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𝑻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521" y="4296067"/>
                <a:ext cx="3995314" cy="16776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885021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231289" y="3397303"/>
            <a:ext cx="4337975" cy="8345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Rectangle 8"/>
          <p:cNvSpPr/>
          <p:nvPr/>
        </p:nvSpPr>
        <p:spPr bwMode="auto">
          <a:xfrm>
            <a:off x="198840" y="1242096"/>
            <a:ext cx="4370424" cy="1051482"/>
          </a:xfrm>
          <a:prstGeom prst="rect">
            <a:avLst/>
          </a:prstGeom>
          <a:solidFill>
            <a:srgbClr val="E2E2F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82" y="363830"/>
            <a:ext cx="10056060" cy="588818"/>
          </a:xfrm>
        </p:spPr>
        <p:txBody>
          <a:bodyPr/>
          <a:lstStyle/>
          <a:p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Lotka</a:t>
            </a:r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-Volterra</a:t>
            </a:r>
            <a:r>
              <a:rPr lang="en-GB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Predator-Prey, plot in time (75 years)</a:t>
            </a:r>
            <a:endParaRPr lang="en-GB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630961" y="6541200"/>
            <a:ext cx="324492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n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8178502" y="5339038"/>
            <a:ext cx="9761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500" b="1" dirty="0" smtClean="0">
                <a:solidFill>
                  <a:schemeClr val="bg1"/>
                </a:solidFill>
              </a:rPr>
              <a:t>© Benny </a:t>
            </a:r>
            <a:r>
              <a:rPr lang="en-GB" sz="500" b="1" dirty="0">
                <a:solidFill>
                  <a:schemeClr val="bg1"/>
                </a:solidFill>
              </a:rPr>
              <a:t>Trapp</a:t>
            </a:r>
            <a:r>
              <a:rPr lang="en-GB" sz="400" dirty="0">
                <a:solidFill>
                  <a:schemeClr val="bg1"/>
                </a:solidFill>
              </a:rPr>
              <a:t>,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400" dirty="0" smtClean="0">
                <a:solidFill>
                  <a:schemeClr val="bg1"/>
                </a:solidFill>
              </a:rPr>
              <a:t>CC </a:t>
            </a:r>
            <a:r>
              <a:rPr lang="en-GB" sz="400" dirty="0">
                <a:solidFill>
                  <a:schemeClr val="bg1"/>
                </a:solidFill>
              </a:rPr>
              <a:t>BY 3.0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&lt;</a:t>
            </a:r>
            <a:r>
              <a:rPr lang="en-GB" sz="200" dirty="0">
                <a:solidFill>
                  <a:schemeClr val="bg1"/>
                </a:solidFill>
              </a:rPr>
              <a:t>https://creativecommons.org/licenses/by/3.0&gt;, </a:t>
            </a:r>
            <a:endParaRPr lang="en-GB" sz="2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via </a:t>
            </a:r>
            <a:r>
              <a:rPr lang="en-GB" sz="200" dirty="0">
                <a:solidFill>
                  <a:schemeClr val="bg1"/>
                </a:solidFill>
              </a:rPr>
              <a:t>Wikimedia Commons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206780" y="1356243"/>
                <a:ext cx="4397972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GB" sz="2000" b="1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PREDATOR –</a:t>
                </a:r>
                <a:r>
                  <a:rPr lang="en-GB" sz="2800" b="1" dirty="0" smtClean="0">
                    <a:latin typeface="Ink Free" panose="03080402000500000000" pitchFamily="66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Lizard - P</a:t>
                </a:r>
              </a:p>
              <a:p>
                <a:pPr algn="ctr">
                  <a:spcBef>
                    <a:spcPts val="0"/>
                  </a:spcBef>
                </a:pPr>
                <a:endParaRPr lang="en-GB" sz="1000" b="1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𝑷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 100/V</a:t>
                </a: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80" y="1356243"/>
                <a:ext cx="4397972" cy="830997"/>
              </a:xfrm>
              <a:prstGeom prst="rect">
                <a:avLst/>
              </a:prstGeom>
              <a:blipFill>
                <a:blip r:embed="rId4"/>
                <a:stretch>
                  <a:fillRect t="-13869" b="-131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1021053" y="3483064"/>
            <a:ext cx="2790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LOCATION: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US" b="1" i="1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V</a:t>
            </a:r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 = 20 [</a:t>
            </a:r>
            <a:r>
              <a:rPr lang="en-US" b="1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sqm</a:t>
            </a:r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]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198841" y="2301133"/>
            <a:ext cx="4370424" cy="1088615"/>
          </a:xfrm>
          <a:prstGeom prst="rect">
            <a:avLst/>
          </a:prstGeom>
          <a:solidFill>
            <a:srgbClr val="FFF2EB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210060" y="2485503"/>
                <a:ext cx="4280456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GB" sz="2000" b="1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PREY – </a:t>
                </a:r>
                <a:r>
                  <a:rPr lang="en-GB" sz="2800" b="1" dirty="0" smtClean="0">
                    <a:latin typeface="Ink Free" panose="03080402000500000000" pitchFamily="66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Beetle - N</a:t>
                </a:r>
              </a:p>
              <a:p>
                <a:pPr algn="ctr">
                  <a:spcBef>
                    <a:spcPts val="0"/>
                  </a:spcBef>
                </a:pPr>
                <a:endPara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𝑵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 </a:t>
                </a:r>
                <a:r>
                  <a:rPr lang="en-GB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500/V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60" y="2485503"/>
                <a:ext cx="4280456" cy="830997"/>
              </a:xfrm>
              <a:prstGeom prst="rect">
                <a:avLst/>
              </a:prstGeom>
              <a:blipFill>
                <a:blip r:embed="rId5"/>
                <a:stretch>
                  <a:fillRect t="-13971" b="-13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8"/>
          <a:stretch/>
        </p:blipFill>
        <p:spPr>
          <a:xfrm rot="2826960">
            <a:off x="309998" y="2815181"/>
            <a:ext cx="742311" cy="9761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/>
              <p:cNvSpPr txBox="1"/>
              <p:nvPr/>
            </p:nvSpPr>
            <p:spPr>
              <a:xfrm>
                <a:off x="206780" y="4402188"/>
                <a:ext cx="4362484" cy="14030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𝒅𝑷</m:t>
                          </m:r>
                        </m:num>
                        <m:den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𝜺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𝒅𝑷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, </m:t>
                      </m:r>
                    </m:oMath>
                  </m:oMathPara>
                </a14:m>
                <a:endParaRPr lang="en-GB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</m:t>
                          </m:r>
                          <m:r>
                            <a:rPr lang="en-GB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𝑵</m:t>
                          </m:r>
                        </m:num>
                        <m:den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𝒃𝑵𝑷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𝒓𝑵</m:t>
                      </m:r>
                    </m:oMath>
                  </m:oMathPara>
                </a14:m>
                <a:endParaRPr lang="en-US" sz="24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80" y="4402188"/>
                <a:ext cx="4362484" cy="14030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070" y="1530832"/>
            <a:ext cx="7162980" cy="4753006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74374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82" y="363830"/>
            <a:ext cx="9696020" cy="588818"/>
          </a:xfrm>
        </p:spPr>
        <p:txBody>
          <a:bodyPr/>
          <a:lstStyle/>
          <a:p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Lotka</a:t>
            </a:r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-Volterra</a:t>
            </a:r>
            <a:r>
              <a:rPr lang="en-GB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Predator-Prey, phase plane plot</a:t>
            </a:r>
            <a:endParaRPr lang="en-GB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630961" y="6541200"/>
            <a:ext cx="324492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n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103EA872-A674-449B-A120-B97244F8E91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8178502" y="5339038"/>
            <a:ext cx="9761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500" b="1" dirty="0" smtClean="0">
                <a:solidFill>
                  <a:schemeClr val="bg1"/>
                </a:solidFill>
              </a:rPr>
              <a:t>© Benny </a:t>
            </a:r>
            <a:r>
              <a:rPr lang="en-GB" sz="500" b="1" dirty="0">
                <a:solidFill>
                  <a:schemeClr val="bg1"/>
                </a:solidFill>
              </a:rPr>
              <a:t>Trapp</a:t>
            </a:r>
            <a:r>
              <a:rPr lang="en-GB" sz="400" dirty="0">
                <a:solidFill>
                  <a:schemeClr val="bg1"/>
                </a:solidFill>
              </a:rPr>
              <a:t>,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400" dirty="0" smtClean="0">
                <a:solidFill>
                  <a:schemeClr val="bg1"/>
                </a:solidFill>
              </a:rPr>
              <a:t>CC </a:t>
            </a:r>
            <a:r>
              <a:rPr lang="en-GB" sz="400" dirty="0">
                <a:solidFill>
                  <a:schemeClr val="bg1"/>
                </a:solidFill>
              </a:rPr>
              <a:t>BY 3.0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&lt;</a:t>
            </a:r>
            <a:r>
              <a:rPr lang="en-GB" sz="200" dirty="0">
                <a:solidFill>
                  <a:schemeClr val="bg1"/>
                </a:solidFill>
              </a:rPr>
              <a:t>https://creativecommons.org/licenses/by/3.0&gt;, </a:t>
            </a:r>
            <a:endParaRPr lang="en-GB" sz="2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via </a:t>
            </a:r>
            <a:r>
              <a:rPr lang="en-GB" sz="200" dirty="0">
                <a:solidFill>
                  <a:schemeClr val="bg1"/>
                </a:solidFill>
              </a:rPr>
              <a:t>Wikimedia Commons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148" y="1232520"/>
            <a:ext cx="7262007" cy="48187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213739" y="5945295"/>
                <a:ext cx="435552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2400" b="1" dirty="0" smtClean="0">
                    <a:solidFill>
                      <a:schemeClr val="tx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Equilibria:</a:t>
                </a:r>
                <a14:m>
                  <m:oMath xmlns:m="http://schemas.openxmlformats.org/officeDocument/2006/math">
                    <m:r>
                      <a:rPr lang="en-GB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𝑷</m:t>
                        </m:r>
                      </m:e>
                    </m:acc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𝟏𝟐</m:t>
                    </m:r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𝑵</m:t>
                        </m:r>
                      </m:e>
                    </m:acc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𝟒𝟎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.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𝟓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39" y="5945295"/>
                <a:ext cx="4355525" cy="553998"/>
              </a:xfrm>
              <a:prstGeom prst="rect">
                <a:avLst/>
              </a:prstGeom>
              <a:blipFill>
                <a:blip r:embed="rId5"/>
                <a:stretch>
                  <a:fillRect l="-2937" r="-1259" b="-2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own Arrow 5"/>
          <p:cNvSpPr/>
          <p:nvPr/>
        </p:nvSpPr>
        <p:spPr bwMode="auto">
          <a:xfrm>
            <a:off x="7680079" y="4112675"/>
            <a:ext cx="648072" cy="619731"/>
          </a:xfrm>
          <a:prstGeom prst="downArrow">
            <a:avLst/>
          </a:prstGeom>
          <a:solidFill>
            <a:schemeClr val="tx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31289" y="3397303"/>
            <a:ext cx="4337975" cy="8345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98840" y="1242096"/>
            <a:ext cx="4370424" cy="1051482"/>
          </a:xfrm>
          <a:prstGeom prst="rect">
            <a:avLst/>
          </a:prstGeom>
          <a:solidFill>
            <a:srgbClr val="E2E2F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206780" y="1356243"/>
                <a:ext cx="4397972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GB" sz="2000" b="1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PREDATOR –</a:t>
                </a:r>
                <a:r>
                  <a:rPr lang="en-GB" sz="2800" b="1" dirty="0" smtClean="0">
                    <a:latin typeface="Ink Free" panose="03080402000500000000" pitchFamily="66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Lizard - P</a:t>
                </a:r>
              </a:p>
              <a:p>
                <a:pPr algn="ctr">
                  <a:spcBef>
                    <a:spcPts val="0"/>
                  </a:spcBef>
                </a:pPr>
                <a:endParaRPr lang="en-GB" sz="1000" b="1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𝑷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 100/V</a:t>
                </a: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80" y="1356243"/>
                <a:ext cx="4397972" cy="830997"/>
              </a:xfrm>
              <a:prstGeom prst="rect">
                <a:avLst/>
              </a:prstGeom>
              <a:blipFill>
                <a:blip r:embed="rId6"/>
                <a:stretch>
                  <a:fillRect t="-13869" b="-131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1021053" y="3483064"/>
            <a:ext cx="2790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LOCATION:</a:t>
            </a:r>
            <a:endParaRPr lang="en-US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US" b="1" i="1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V</a:t>
            </a:r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 = 20 [</a:t>
            </a:r>
            <a:r>
              <a:rPr lang="en-US" b="1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sqm</a:t>
            </a:r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]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98841" y="2301133"/>
            <a:ext cx="4370424" cy="1088615"/>
          </a:xfrm>
          <a:prstGeom prst="rect">
            <a:avLst/>
          </a:prstGeom>
          <a:solidFill>
            <a:srgbClr val="FFF2EB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210060" y="2485503"/>
                <a:ext cx="4280456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GB" sz="2000" b="1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PREY – </a:t>
                </a:r>
                <a:r>
                  <a:rPr lang="en-GB" sz="2800" b="1" dirty="0" smtClean="0">
                    <a:latin typeface="Ink Free" panose="03080402000500000000" pitchFamily="66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Beetle - N</a:t>
                </a:r>
              </a:p>
              <a:p>
                <a:pPr algn="ctr">
                  <a:spcBef>
                    <a:spcPts val="0"/>
                  </a:spcBef>
                </a:pPr>
                <a:endPara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𝑵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 </a:t>
                </a:r>
                <a:r>
                  <a:rPr lang="en-GB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500/V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60" y="2485503"/>
                <a:ext cx="4280456" cy="830997"/>
              </a:xfrm>
              <a:prstGeom prst="rect">
                <a:avLst/>
              </a:prstGeom>
              <a:blipFill>
                <a:blip r:embed="rId7"/>
                <a:stretch>
                  <a:fillRect t="-13971" b="-13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8"/>
          <a:stretch/>
        </p:blipFill>
        <p:spPr>
          <a:xfrm rot="2826960">
            <a:off x="309998" y="2815181"/>
            <a:ext cx="742311" cy="9761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206780" y="4402188"/>
                <a:ext cx="4362484" cy="14030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𝒅𝑷</m:t>
                          </m:r>
                        </m:num>
                        <m:den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𝜺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𝒅𝑷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, </m:t>
                      </m:r>
                    </m:oMath>
                  </m:oMathPara>
                </a14:m>
                <a:endParaRPr lang="en-GB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</m:t>
                          </m:r>
                          <m:r>
                            <a:rPr lang="en-GB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𝑵</m:t>
                          </m:r>
                        </m:num>
                        <m:den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𝒃𝑵𝑷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𝒓𝑵</m:t>
                      </m:r>
                    </m:oMath>
                  </m:oMathPara>
                </a14:m>
                <a:endParaRPr lang="en-US" sz="24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80" y="4402188"/>
                <a:ext cx="4362484" cy="14030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665702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 bwMode="auto">
          <a:xfrm>
            <a:off x="4797893" y="1412776"/>
            <a:ext cx="6841929" cy="23762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82" y="363830"/>
            <a:ext cx="10776140" cy="588818"/>
          </a:xfrm>
        </p:spPr>
        <p:txBody>
          <a:bodyPr/>
          <a:lstStyle/>
          <a:p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Lotka</a:t>
            </a:r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-Volterra</a:t>
            </a:r>
            <a:r>
              <a:rPr lang="en-GB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Predator-Prey</a:t>
            </a:r>
            <a:r>
              <a:rPr lang="en-GB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Mortality due to </a:t>
            </a:r>
            <a:r>
              <a:rPr lang="en-GB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hunger</a:t>
            </a:r>
            <a:endParaRPr lang="en-GB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630961" y="6541200"/>
            <a:ext cx="324492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n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103EA872-A674-449B-A120-B97244F8E91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8178502" y="5094376"/>
            <a:ext cx="9761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500" b="1" dirty="0" smtClean="0">
                <a:solidFill>
                  <a:schemeClr val="bg1"/>
                </a:solidFill>
              </a:rPr>
              <a:t>© Benny </a:t>
            </a:r>
            <a:r>
              <a:rPr lang="en-GB" sz="500" b="1" dirty="0">
                <a:solidFill>
                  <a:schemeClr val="bg1"/>
                </a:solidFill>
              </a:rPr>
              <a:t>Trapp</a:t>
            </a:r>
            <a:r>
              <a:rPr lang="en-GB" sz="400" dirty="0">
                <a:solidFill>
                  <a:schemeClr val="bg1"/>
                </a:solidFill>
              </a:rPr>
              <a:t>,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400" dirty="0" smtClean="0">
                <a:solidFill>
                  <a:schemeClr val="bg1"/>
                </a:solidFill>
              </a:rPr>
              <a:t>CC </a:t>
            </a:r>
            <a:r>
              <a:rPr lang="en-GB" sz="400" dirty="0">
                <a:solidFill>
                  <a:schemeClr val="bg1"/>
                </a:solidFill>
              </a:rPr>
              <a:t>BY 3.0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&lt;</a:t>
            </a:r>
            <a:r>
              <a:rPr lang="en-GB" sz="200" dirty="0">
                <a:solidFill>
                  <a:schemeClr val="bg1"/>
                </a:solidFill>
              </a:rPr>
              <a:t>https://creativecommons.org/licenses/by/3.0&gt;, </a:t>
            </a:r>
            <a:endParaRPr lang="en-GB" sz="2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via </a:t>
            </a:r>
            <a:r>
              <a:rPr lang="en-GB" sz="200" dirty="0">
                <a:solidFill>
                  <a:schemeClr val="bg1"/>
                </a:solidFill>
              </a:rPr>
              <a:t>Wikimedia Commons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03186" y="7073509"/>
            <a:ext cx="301056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endParaRPr lang="en-US" sz="2400" b="1" dirty="0" smtClean="0">
              <a:solidFill>
                <a:schemeClr val="accent4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400" b="1" dirty="0">
              <a:solidFill>
                <a:schemeClr val="accent4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spcBef>
                <a:spcPts val="0"/>
              </a:spcBef>
            </a:pPr>
            <a:endParaRPr lang="en-US" sz="2400" b="1" dirty="0">
              <a:solidFill>
                <a:schemeClr val="accent4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491541" y="1616763"/>
            <a:ext cx="1417264" cy="1417264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6164366" y="1582885"/>
            <a:ext cx="1413989" cy="148502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604737" y="2063785"/>
            <a:ext cx="1190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800" b="1" i="1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P</a:t>
            </a:r>
            <a:endParaRPr lang="en-US" sz="2000" b="1" i="1" dirty="0"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270102" y="2063785"/>
            <a:ext cx="1188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800" b="1" i="1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N</a:t>
            </a:r>
            <a:endParaRPr lang="en-US" sz="2000" b="1" i="1" dirty="0"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sp>
        <p:nvSpPr>
          <p:cNvPr id="7" name="Curved Right Arrow 6"/>
          <p:cNvSpPr/>
          <p:nvPr/>
        </p:nvSpPr>
        <p:spPr bwMode="auto">
          <a:xfrm rot="16200000">
            <a:off x="6582785" y="2629302"/>
            <a:ext cx="604215" cy="746320"/>
          </a:xfrm>
          <a:prstGeom prst="curvedRightArrow">
            <a:avLst>
              <a:gd name="adj1" fmla="val 3516"/>
              <a:gd name="adj2" fmla="val 29576"/>
              <a:gd name="adj3" fmla="val 25000"/>
            </a:avLst>
          </a:prstGeom>
          <a:solidFill>
            <a:schemeClr val="accent4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275237" y="3184338"/>
            <a:ext cx="1188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400" b="1" i="1" dirty="0" smtClean="0">
                <a:solidFill>
                  <a:schemeClr val="accent6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r</a:t>
            </a:r>
            <a:endParaRPr lang="en-US" sz="1800" b="1" i="1" dirty="0">
              <a:solidFill>
                <a:schemeClr val="accent6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7195397" y="2325395"/>
            <a:ext cx="172819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/>
          <p:cNvSpPr/>
          <p:nvPr/>
        </p:nvSpPr>
        <p:spPr>
          <a:xfrm>
            <a:off x="7411421" y="1816186"/>
            <a:ext cx="1188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l-GR" sz="2400" b="1" i="1" dirty="0" smtClean="0">
                <a:solidFill>
                  <a:schemeClr val="accent4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ε</a:t>
            </a:r>
            <a:r>
              <a:rPr lang="en-US" sz="2400" b="1" i="1" dirty="0" err="1" smtClean="0">
                <a:solidFill>
                  <a:schemeClr val="accent6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b</a:t>
            </a:r>
            <a:r>
              <a:rPr lang="en-US" sz="2400" b="1" i="1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NP</a:t>
            </a:r>
            <a:endParaRPr lang="en-US" sz="1800" b="1" i="1" dirty="0"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9438454" y="2525049"/>
            <a:ext cx="576064" cy="51280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Rectangle 48"/>
          <p:cNvSpPr/>
          <p:nvPr/>
        </p:nvSpPr>
        <p:spPr>
          <a:xfrm>
            <a:off x="9613598" y="2959226"/>
            <a:ext cx="1188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400" b="1" dirty="0" smtClean="0">
                <a:solidFill>
                  <a:schemeClr val="accent4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𝑑</a:t>
            </a:r>
            <a:r>
              <a:rPr lang="en-US" sz="2400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P</a:t>
            </a:r>
            <a:endParaRPr lang="en-US" sz="1800" b="1" dirty="0"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8109325" y="4450036"/>
                <a:ext cx="3532623" cy="13817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US" sz="2000" b="1" dirty="0" smtClean="0">
                    <a:solidFill>
                      <a:schemeClr val="tx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Equilibria:</a:t>
                </a: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𝑷</m:t>
                        </m:r>
                      </m:e>
                    </m:acc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𝒓</m:t>
                        </m:r>
                      </m:num>
                      <m:den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𝒃</m:t>
                        </m:r>
                      </m:den>
                    </m:f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𝟏𝟐</m:t>
                    </m:r>
                  </m:oMath>
                </a14:m>
                <a:r>
                  <a:rPr lang="en-US" sz="2000" b="1" dirty="0" smtClean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[#/</a:t>
                </a:r>
                <a:r>
                  <a:rPr lang="en-US" sz="2000" b="1" dirty="0" err="1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sqm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]=240[#]</a:t>
                </a: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𝑵</m:t>
                        </m:r>
                      </m:e>
                    </m:acc>
                    <m:r>
                      <a:rPr lang="en-GB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f>
                      <m:fPr>
                        <m:ctrlP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𝒅</m:t>
                        </m:r>
                      </m:num>
                      <m:den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𝜺</m:t>
                        </m:r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∙</m:t>
                        </m:r>
                        <m: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𝒃</m:t>
                        </m:r>
                      </m:den>
                    </m:f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𝟒𝟎</m:t>
                    </m:r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.</m:t>
                    </m:r>
                    <m:r>
                      <a:rPr lang="en-GB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𝟓</m:t>
                    </m:r>
                  </m:oMath>
                </a14:m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[#/</a:t>
                </a:r>
                <a:r>
                  <a:rPr lang="en-US" sz="2000" b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sqm</a:t>
                </a:r>
                <a:r>
                  <a:rPr lang="en-US" sz="2000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]=811[#]</a:t>
                </a:r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US" sz="20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325" y="4450036"/>
                <a:ext cx="3532623" cy="1381789"/>
              </a:xfrm>
              <a:prstGeom prst="rect">
                <a:avLst/>
              </a:prstGeom>
              <a:blipFill>
                <a:blip r:embed="rId4"/>
                <a:stretch>
                  <a:fillRect l="-172" t="-13216" r="-4138" b="-1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/>
              <p:cNvSpPr txBox="1"/>
              <p:nvPr/>
            </p:nvSpPr>
            <p:spPr>
              <a:xfrm>
                <a:off x="2445709" y="4401750"/>
                <a:ext cx="6120679" cy="16776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0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𝒅𝑷</m:t>
                          </m:r>
                        </m:num>
                        <m:den>
                          <m:r>
                            <a:rPr lang="en-GB" sz="20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𝜺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𝒃𝑵𝑷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𝒅𝑷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000" b="1" i="1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𝒅𝑷</m:t>
                          </m:r>
                        </m:num>
                        <m:den>
                          <m:r>
                            <a:rPr lang="en-GB" sz="2000" b="1" i="1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0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0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𝒖</m:t>
                      </m:r>
                      <m:f>
                        <m:fPr>
                          <m:ctrlPr>
                            <a:rPr lang="en-GB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𝑷</m:t>
                          </m:r>
                        </m:num>
                        <m:den>
                          <m:r>
                            <a:rPr lang="en-GB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𝑵</m:t>
                          </m:r>
                        </m:den>
                      </m:f>
                      <m:r>
                        <a:rPr lang="en-GB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accent4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GB" sz="2000" b="1" i="1">
                                  <a:solidFill>
                                    <a:schemeClr val="accent4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#</m:t>
                              </m:r>
                              <m:r>
                                <a:rPr lang="en-GB" sz="2000" b="1" i="1">
                                  <a:solidFill>
                                    <a:schemeClr val="accent4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𝑷</m:t>
                              </m:r>
                            </m:num>
                            <m:den>
                              <m:r>
                                <a:rPr lang="en-GB" sz="2000" b="1" i="1">
                                  <a:solidFill>
                                    <a:schemeClr val="accent4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𝑽</m:t>
                              </m:r>
                              <m:r>
                                <a:rPr lang="en-GB" sz="2000" b="1" i="1">
                                  <a:solidFill>
                                    <a:schemeClr val="accent4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 panose="020B0606030504020204" pitchFamily="34" charset="0"/>
                                </a:rPr>
                                <m:t>∙</m:t>
                              </m:r>
                              <m:r>
                                <a:rPr lang="en-GB" sz="2000" b="1" i="1">
                                  <a:solidFill>
                                    <a:schemeClr val="accent4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𝑻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b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US" sz="20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0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</m:t>
                          </m:r>
                          <m:r>
                            <a:rPr lang="en-GB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𝑵</m:t>
                          </m:r>
                        </m:num>
                        <m:den>
                          <m:r>
                            <a:rPr lang="en-GB" sz="20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0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0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0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𝒃𝑵𝑷</m:t>
                      </m:r>
                      <m:r>
                        <a:rPr lang="en-GB" sz="20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0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𝒓𝑵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GB" sz="20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#</m:t>
                              </m:r>
                              <m:r>
                                <a:rPr lang="en-GB" sz="20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𝑵</m:t>
                              </m:r>
                            </m:num>
                            <m:den>
                              <m:r>
                                <a:rPr lang="en-GB" sz="20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𝑽</m:t>
                              </m:r>
                              <m:r>
                                <a:rPr lang="en-GB" sz="20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Open Sans" panose="020B0606030504020204" pitchFamily="34" charset="0"/>
                                </a:rPr>
                                <m:t>∙</m:t>
                              </m:r>
                              <m:r>
                                <a:rPr lang="en-GB" sz="2000" b="1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𝑻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709" y="4401750"/>
                <a:ext cx="6120679" cy="16776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 bwMode="auto">
          <a:xfrm>
            <a:off x="9225559" y="2834604"/>
            <a:ext cx="814265" cy="7248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/>
          <p:cNvSpPr/>
          <p:nvPr/>
        </p:nvSpPr>
        <p:spPr>
          <a:xfrm>
            <a:off x="9875637" y="3375661"/>
            <a:ext cx="1188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uP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Open Sans" panose="020B0606030504020204" pitchFamily="34" charset="0"/>
              </a:rPr>
              <a:t>/N</a:t>
            </a:r>
            <a:endParaRPr lang="en-US" sz="1800" b="1" dirty="0">
              <a:solidFill>
                <a:schemeClr val="accent6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Open Sans" panose="020B0606030504020204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8399462" y="4450036"/>
            <a:ext cx="864096" cy="1435519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016125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81" y="363830"/>
            <a:ext cx="11095473" cy="588818"/>
          </a:xfrm>
        </p:spPr>
        <p:txBody>
          <a:bodyPr/>
          <a:lstStyle/>
          <a:p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Lotka</a:t>
            </a:r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-Volterra</a:t>
            </a:r>
            <a:r>
              <a:rPr lang="en-GB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Predator-Prey: Mortality due to hunger</a:t>
            </a:r>
            <a:endParaRPr lang="en-GB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630961" y="6541200"/>
            <a:ext cx="324492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n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103EA872-A674-449B-A120-B97244F8E91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8178502" y="5339038"/>
            <a:ext cx="9761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500" b="1" dirty="0" smtClean="0">
                <a:solidFill>
                  <a:schemeClr val="bg1"/>
                </a:solidFill>
              </a:rPr>
              <a:t>© Benny </a:t>
            </a:r>
            <a:r>
              <a:rPr lang="en-GB" sz="500" b="1" dirty="0">
                <a:solidFill>
                  <a:schemeClr val="bg1"/>
                </a:solidFill>
              </a:rPr>
              <a:t>Trapp</a:t>
            </a:r>
            <a:r>
              <a:rPr lang="en-GB" sz="400" dirty="0">
                <a:solidFill>
                  <a:schemeClr val="bg1"/>
                </a:solidFill>
              </a:rPr>
              <a:t>,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400" dirty="0" smtClean="0">
                <a:solidFill>
                  <a:schemeClr val="bg1"/>
                </a:solidFill>
              </a:rPr>
              <a:t>CC </a:t>
            </a:r>
            <a:r>
              <a:rPr lang="en-GB" sz="400" dirty="0">
                <a:solidFill>
                  <a:schemeClr val="bg1"/>
                </a:solidFill>
              </a:rPr>
              <a:t>BY 3.0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&lt;</a:t>
            </a:r>
            <a:r>
              <a:rPr lang="en-GB" sz="200" dirty="0">
                <a:solidFill>
                  <a:schemeClr val="bg1"/>
                </a:solidFill>
              </a:rPr>
              <a:t>https://creativecommons.org/licenses/by/3.0&gt;, </a:t>
            </a:r>
            <a:endParaRPr lang="en-GB" sz="2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via </a:t>
            </a:r>
            <a:r>
              <a:rPr lang="en-GB" sz="200" dirty="0">
                <a:solidFill>
                  <a:schemeClr val="bg1"/>
                </a:solidFill>
              </a:rPr>
              <a:t>Wikimedia Commons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190550" y="5877272"/>
                <a:ext cx="4355525" cy="4917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2400" b="1" dirty="0" smtClean="0">
                    <a:solidFill>
                      <a:schemeClr val="tx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Equilibria:</a:t>
                </a:r>
                <a14:m>
                  <m:oMath xmlns:m="http://schemas.openxmlformats.org/officeDocument/2006/math">
                    <m:r>
                      <a:rPr lang="en-GB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𝑷</m:t>
                        </m:r>
                      </m:e>
                    </m:acc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𝟏𝟐</m:t>
                    </m:r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𝑵</m:t>
                        </m:r>
                      </m:e>
                    </m:acc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𝟒𝟖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.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50" y="5877272"/>
                <a:ext cx="4355525" cy="491738"/>
              </a:xfrm>
              <a:prstGeom prst="rect">
                <a:avLst/>
              </a:prstGeom>
              <a:blipFill>
                <a:blip r:embed="rId4"/>
                <a:stretch>
                  <a:fillRect l="-2937" r="-1119" b="-382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-241498" y="1232520"/>
                <a:ext cx="3334082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endParaRPr lang="en-GB" sz="1000" b="1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𝑷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 100/V,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𝑵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 </a:t>
                </a:r>
                <a:r>
                  <a:rPr lang="en-GB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500/V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1498" y="1232520"/>
                <a:ext cx="333408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334664" y="2016230"/>
                <a:ext cx="4362484" cy="17724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𝒅𝑷</m:t>
                          </m:r>
                        </m:num>
                        <m:den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𝜺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𝒅𝑷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𝒖</m:t>
                      </m:r>
                      <m:f>
                        <m:fPr>
                          <m:ctrlPr>
                            <a:rPr lang="en-GB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𝑷</m:t>
                          </m:r>
                        </m:num>
                        <m:den>
                          <m:r>
                            <a:rPr lang="en-GB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𝑵</m:t>
                          </m:r>
                        </m:den>
                      </m:f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,</m:t>
                      </m:r>
                    </m:oMath>
                  </m:oMathPara>
                </a14:m>
                <a:endParaRPr lang="en-GB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:endParaRPr lang="en-GB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</m:t>
                          </m:r>
                          <m:r>
                            <a:rPr lang="en-GB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𝑵</m:t>
                          </m:r>
                        </m:num>
                        <m:den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𝒃𝑵𝑷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𝒓𝑵</m:t>
                      </m:r>
                    </m:oMath>
                  </m:oMathPara>
                </a14:m>
                <a:endParaRPr lang="en-US" sz="24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64" y="2016230"/>
                <a:ext cx="4362484" cy="1772408"/>
              </a:xfrm>
              <a:prstGeom prst="rect">
                <a:avLst/>
              </a:prstGeom>
              <a:blipFill>
                <a:blip r:embed="rId6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006" y="1169888"/>
            <a:ext cx="7478518" cy="496238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552028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81" y="363830"/>
            <a:ext cx="11095473" cy="588818"/>
          </a:xfrm>
        </p:spPr>
        <p:txBody>
          <a:bodyPr/>
          <a:lstStyle/>
          <a:p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Lotka</a:t>
            </a:r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-Volterra</a:t>
            </a:r>
            <a:r>
              <a:rPr lang="en-GB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Predator-Prey: Mortality due to hunger</a:t>
            </a:r>
            <a:endParaRPr lang="en-GB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630961" y="6541200"/>
            <a:ext cx="324492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n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103EA872-A674-449B-A120-B97244F8E91D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8178502" y="5339038"/>
            <a:ext cx="9761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500" b="1" dirty="0" smtClean="0">
                <a:solidFill>
                  <a:schemeClr val="bg1"/>
                </a:solidFill>
              </a:rPr>
              <a:t>© Benny </a:t>
            </a:r>
            <a:r>
              <a:rPr lang="en-GB" sz="500" b="1" dirty="0">
                <a:solidFill>
                  <a:schemeClr val="bg1"/>
                </a:solidFill>
              </a:rPr>
              <a:t>Trapp</a:t>
            </a:r>
            <a:r>
              <a:rPr lang="en-GB" sz="400" dirty="0">
                <a:solidFill>
                  <a:schemeClr val="bg1"/>
                </a:solidFill>
              </a:rPr>
              <a:t>,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400" dirty="0" smtClean="0">
                <a:solidFill>
                  <a:schemeClr val="bg1"/>
                </a:solidFill>
              </a:rPr>
              <a:t>CC </a:t>
            </a:r>
            <a:r>
              <a:rPr lang="en-GB" sz="400" dirty="0">
                <a:solidFill>
                  <a:schemeClr val="bg1"/>
                </a:solidFill>
              </a:rPr>
              <a:t>BY 3.0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&lt;</a:t>
            </a:r>
            <a:r>
              <a:rPr lang="en-GB" sz="200" dirty="0">
                <a:solidFill>
                  <a:schemeClr val="bg1"/>
                </a:solidFill>
              </a:rPr>
              <a:t>https://creativecommons.org/licenses/by/3.0&gt;, </a:t>
            </a:r>
            <a:endParaRPr lang="en-GB" sz="2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via </a:t>
            </a:r>
            <a:r>
              <a:rPr lang="en-GB" sz="200" dirty="0">
                <a:solidFill>
                  <a:schemeClr val="bg1"/>
                </a:solidFill>
              </a:rPr>
              <a:t>Wikimedia Commons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190550" y="5877272"/>
                <a:ext cx="4355525" cy="4917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2400" b="1" dirty="0" smtClean="0">
                    <a:solidFill>
                      <a:schemeClr val="tx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Equilibria:</a:t>
                </a:r>
                <a14:m>
                  <m:oMath xmlns:m="http://schemas.openxmlformats.org/officeDocument/2006/math">
                    <m:r>
                      <a:rPr lang="en-GB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𝑷</m:t>
                        </m:r>
                      </m:e>
                    </m:acc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𝟏𝟐</m:t>
                    </m:r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𝑵</m:t>
                        </m:r>
                      </m:e>
                    </m:acc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𝟒𝟖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.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𝟏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50" y="5877272"/>
                <a:ext cx="4355525" cy="491738"/>
              </a:xfrm>
              <a:prstGeom prst="rect">
                <a:avLst/>
              </a:prstGeom>
              <a:blipFill>
                <a:blip r:embed="rId4"/>
                <a:stretch>
                  <a:fillRect l="-2937" r="-1119" b="-382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-241498" y="1232520"/>
                <a:ext cx="3334082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endParaRPr lang="en-GB" sz="1000" b="1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𝑷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 100/V,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𝑵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 </a:t>
                </a:r>
                <a:r>
                  <a:rPr lang="en-GB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500/V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1498" y="1232520"/>
                <a:ext cx="333408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334664" y="2016230"/>
                <a:ext cx="4362484" cy="17724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𝒅𝑷</m:t>
                          </m:r>
                        </m:num>
                        <m:den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𝜺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𝒅𝑷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𝒖</m:t>
                      </m:r>
                      <m:f>
                        <m:fPr>
                          <m:ctrlPr>
                            <a:rPr lang="en-GB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𝑷</m:t>
                          </m:r>
                        </m:num>
                        <m:den>
                          <m:r>
                            <a:rPr lang="en-GB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Open Sans" panose="020B0606030504020204" pitchFamily="34" charset="0"/>
                            </a:rPr>
                            <m:t>𝑵</m:t>
                          </m:r>
                        </m:den>
                      </m:f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,</m:t>
                      </m:r>
                    </m:oMath>
                  </m:oMathPara>
                </a14:m>
                <a:endParaRPr lang="en-GB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:endParaRPr lang="en-GB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</m:t>
                          </m:r>
                          <m:r>
                            <a:rPr lang="en-GB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𝑵</m:t>
                          </m:r>
                        </m:num>
                        <m:den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𝒃𝑵𝑷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𝒓𝑵</m:t>
                      </m:r>
                    </m:oMath>
                  </m:oMathPara>
                </a14:m>
                <a:endParaRPr lang="en-US" sz="24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64" y="2016230"/>
                <a:ext cx="4362484" cy="1772408"/>
              </a:xfrm>
              <a:prstGeom prst="rect">
                <a:avLst/>
              </a:prstGeom>
              <a:blipFill>
                <a:blip r:embed="rId6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006" y="1232520"/>
            <a:ext cx="7493265" cy="4972166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 bwMode="auto">
          <a:xfrm>
            <a:off x="7393566" y="4221088"/>
            <a:ext cx="648072" cy="619731"/>
          </a:xfrm>
          <a:prstGeom prst="downArrow">
            <a:avLst/>
          </a:prstGeom>
          <a:solidFill>
            <a:schemeClr val="tx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 smtClean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 rot="20379207">
            <a:off x="730470" y="1936196"/>
            <a:ext cx="954120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sz="40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WE </a:t>
            </a:r>
            <a:r>
              <a:rPr lang="en-GB" sz="44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DO</a:t>
            </a:r>
            <a:r>
              <a:rPr lang="en-GB" sz="4000" b="1" dirty="0" smtClean="0">
                <a:solidFill>
                  <a:schemeClr val="accent6">
                    <a:lumMod val="50000"/>
                  </a:schemeClr>
                </a:solidFill>
                <a:latin typeface="+mn-lt"/>
              </a:rPr>
              <a:t> NOT HAVE THE CORRECT EQUILIBRIUM PLOTTED!!</a:t>
            </a:r>
            <a:endParaRPr lang="en-GB" sz="4000" b="1" dirty="0" smtClean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00825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81" y="363830"/>
            <a:ext cx="11095473" cy="588818"/>
          </a:xfrm>
        </p:spPr>
        <p:txBody>
          <a:bodyPr/>
          <a:lstStyle/>
          <a:p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Lotka</a:t>
            </a:r>
            <a:r>
              <a:rPr lang="en-GB" dirty="0" err="1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-Volterra</a:t>
            </a:r>
            <a:r>
              <a:rPr lang="en-GB" dirty="0" smtClean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Predator-Prey: Type II functional response</a:t>
            </a:r>
            <a:endParaRPr lang="en-GB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630961" y="6541200"/>
            <a:ext cx="324492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700" b="1" kern="1200">
                <a:solidFill>
                  <a:schemeClr val="bg1"/>
                </a:solidFill>
                <a:latin typeface="+mn-lt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103EA872-A674-449B-A120-B97244F8E91D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8178502" y="5339038"/>
            <a:ext cx="97614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</a:pPr>
            <a:r>
              <a:rPr lang="en-GB" sz="500" b="1" dirty="0" smtClean="0">
                <a:solidFill>
                  <a:schemeClr val="bg1"/>
                </a:solidFill>
              </a:rPr>
              <a:t>© Benny </a:t>
            </a:r>
            <a:r>
              <a:rPr lang="en-GB" sz="500" b="1" dirty="0">
                <a:solidFill>
                  <a:schemeClr val="bg1"/>
                </a:solidFill>
              </a:rPr>
              <a:t>Trapp</a:t>
            </a:r>
            <a:r>
              <a:rPr lang="en-GB" sz="400" dirty="0">
                <a:solidFill>
                  <a:schemeClr val="bg1"/>
                </a:solidFill>
              </a:rPr>
              <a:t>,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400" dirty="0" smtClean="0">
                <a:solidFill>
                  <a:schemeClr val="bg1"/>
                </a:solidFill>
              </a:rPr>
              <a:t>CC </a:t>
            </a:r>
            <a:r>
              <a:rPr lang="en-GB" sz="400" dirty="0">
                <a:solidFill>
                  <a:schemeClr val="bg1"/>
                </a:solidFill>
              </a:rPr>
              <a:t>BY 3.0 </a:t>
            </a:r>
            <a:endParaRPr lang="en-GB" sz="4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&lt;</a:t>
            </a:r>
            <a:r>
              <a:rPr lang="en-GB" sz="200" dirty="0">
                <a:solidFill>
                  <a:schemeClr val="bg1"/>
                </a:solidFill>
              </a:rPr>
              <a:t>https://creativecommons.org/licenses/by/3.0&gt;, </a:t>
            </a:r>
            <a:endParaRPr lang="en-GB" sz="200" dirty="0" smtClean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GB" sz="200" dirty="0" smtClean="0">
                <a:solidFill>
                  <a:schemeClr val="bg1"/>
                </a:solidFill>
              </a:rPr>
              <a:t>via </a:t>
            </a:r>
            <a:r>
              <a:rPr lang="en-GB" sz="200" dirty="0">
                <a:solidFill>
                  <a:schemeClr val="bg1"/>
                </a:solidFill>
              </a:rPr>
              <a:t>Wikimedia Commons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190550" y="5877272"/>
                <a:ext cx="4355525" cy="4917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2400" b="1" dirty="0" smtClean="0">
                    <a:solidFill>
                      <a:schemeClr val="tx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Equilibria:</a:t>
                </a:r>
                <a14:m>
                  <m:oMath xmlns:m="http://schemas.openxmlformats.org/officeDocument/2006/math">
                    <m:r>
                      <a:rPr lang="en-GB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𝑷</m:t>
                        </m:r>
                      </m:e>
                    </m:acc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𝟏𝟐</m:t>
                    </m:r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accPr>
                      <m:e>
                        <m:r>
                          <a:rPr lang="en-GB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𝑵</m:t>
                        </m:r>
                      </m:e>
                    </m:acc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𝟒𝟎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.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en Sans" panose="020B0606030504020204" pitchFamily="34" charset="0"/>
                      </a:rPr>
                      <m:t>𝟖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50" y="5877272"/>
                <a:ext cx="4355525" cy="491738"/>
              </a:xfrm>
              <a:prstGeom prst="rect">
                <a:avLst/>
              </a:prstGeom>
              <a:blipFill>
                <a:blip r:embed="rId4"/>
                <a:stretch>
                  <a:fillRect l="-2937" r="-1119" b="-382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-241498" y="1232520"/>
                <a:ext cx="3334082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endParaRPr lang="en-GB" sz="1000" b="1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𝑷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 100/V,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𝑵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en Sans" panose="020B0606030504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 = </a:t>
                </a:r>
                <a:r>
                  <a:rPr lang="en-GB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Open Sans" panose="020B0606030504020204" pitchFamily="34" charset="0"/>
                  </a:rPr>
                  <a:t>500/V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1498" y="1232520"/>
                <a:ext cx="3334082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334664" y="2016230"/>
                <a:ext cx="4362484" cy="27262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GB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𝑪</m:t>
                    </m:r>
                    <m:r>
                      <a:rPr lang="en-GB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f>
                      <m:fPr>
                        <m:ctrlPr>
                          <a:rPr lang="en-GB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𝒃𝑵</m:t>
                        </m:r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𝒎𝒂𝒙</m:t>
                            </m:r>
                          </m:sub>
                        </m:sSub>
                      </m:num>
                      <m:den>
                        <m:r>
                          <a:rPr lang="en-GB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𝒃𝒏</m:t>
                        </m:r>
                        <m:r>
                          <a:rPr lang="en-GB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𝒎𝒂𝒙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1" i="1" dirty="0" smtClean="0">
                    <a:solidFill>
                      <a:schemeClr val="accent4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,</a:t>
                </a:r>
              </a:p>
              <a:p>
                <a:pPr>
                  <a:spcBef>
                    <a:spcPts val="0"/>
                  </a:spcBef>
                </a:pPr>
                <a:endParaRPr lang="en-US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𝒅𝑷</m:t>
                          </m:r>
                        </m:num>
                        <m:den>
                          <m:r>
                            <a:rPr lang="en-GB" sz="2400" b="1" i="1" smtClean="0">
                              <a:solidFill>
                                <a:schemeClr val="accent4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𝜺</m:t>
                      </m:r>
                      <m:r>
                        <a:rPr lang="en-GB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𝑪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𝒅𝑷</m:t>
                      </m:r>
                      <m:r>
                        <a:rPr lang="en-GB" sz="2400" b="1" i="1" smtClean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,</m:t>
                      </m:r>
                    </m:oMath>
                  </m:oMathPara>
                </a14:m>
                <a:endParaRPr lang="en-GB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:endParaRPr lang="en-GB" sz="2400" b="1" i="1" dirty="0" smtClean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Open Sans" panose="020B0606030504020204" pitchFamily="34" charset="0"/>
                </a:endParaRPr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fPr>
                        <m:num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</m:t>
                          </m:r>
                          <m:r>
                            <a:rPr lang="en-GB" sz="2400" b="1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𝑵</m:t>
                          </m:r>
                        </m:num>
                        <m:den>
                          <m:r>
                            <a:rPr lang="en-GB" sz="2400" b="1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𝒅𝒕</m:t>
                          </m:r>
                        </m:den>
                      </m:f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−</m:t>
                      </m:r>
                      <m:r>
                        <a:rPr lang="en-GB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𝑪</m:t>
                      </m:r>
                      <m:r>
                        <a:rPr lang="en-GB" sz="2400" b="1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𝑷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+</m:t>
                      </m:r>
                      <m:r>
                        <a:rPr lang="en-GB" sz="2400" b="1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Open Sans" panose="020B0606030504020204" pitchFamily="34" charset="0"/>
                        </a:rPr>
                        <m:t>𝒓𝑵</m:t>
                      </m:r>
                    </m:oMath>
                  </m:oMathPara>
                </a14:m>
                <a:endParaRPr lang="en-US" sz="2400" b="1" dirty="0">
                  <a:solidFill>
                    <a:schemeClr val="accent4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64" y="2016230"/>
                <a:ext cx="4362484" cy="2726259"/>
              </a:xfrm>
              <a:prstGeom prst="rect">
                <a:avLst/>
              </a:prstGeom>
              <a:blipFill>
                <a:blip r:embed="rId6"/>
                <a:stretch>
                  <a:fillRect l="-140" t="-6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144" y="1262962"/>
            <a:ext cx="7252010" cy="482335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0712937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9525" cap="flat" cmpd="sng" algn="ctr">
          <a:solidFill>
            <a:schemeClr val="accent4"/>
          </a:solidFill>
          <a:prstDash val="solid"/>
          <a:miter lim="800000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TemplateConfiguration><![CDATA[{"elementsMetadata":[{"type":"shape","id":"3e2bb467-8b42-4c8b-93c8-6cd04590fb8c","elementConfiguration":{"binding":"UserProfile.Offices.Workarea_{{DocumentLanguage}}","disableUpdates":false,"type":"text"}},{"type":"shape","id":"195ca46f-6491-49f5-b421-acea6c84b62c","elementConfiguration":{"format":"{{DateFormats.GeneralDate}}","binding":"Form.Date","disableUpdates":false,"type":"date"}},{"type":"shape","id":"986187ad-f869-4614-ac7b-8322e2e57ef0","elementConfiguration":{"binding":"Form.PresentationTitle","disableUpdates":false,"type":"text"}}],"transformationConfigurations":[{"language":"{{DocumentLanguage}}","disableUpdates":false,"type":"proofingLanguage"}],"templateName":"","templateDescription":"","enableDocumentContentUpdater":true,"version":"1.2"}]]></TemplafyTemplateConfiguration>
</file>

<file path=customXml/item10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11.xml><?xml version="1.0" encoding="utf-8"?>
<TemplafySlideFormConfiguration><![CDATA[{"formFields":[],"formDataEntries":[]}]]></TemplafySlideFormConfiguration>
</file>

<file path=customXml/item12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13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14.xml><?xml version="1.0" encoding="utf-8"?>
<TemplafySlideFormConfiguration><![CDATA[{"formFields":[],"formDataEntries":[]}]]></TemplafySlideFormConfiguration>
</file>

<file path=customXml/item15.xml><?xml version="1.0" encoding="utf-8"?>
<TemplafySlideFormConfiguration><![CDATA[{"formFields":[],"formDataEntries":[]}]]></TemplafySlideFormConfiguration>
</file>

<file path=customXml/item16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17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18.xml><?xml version="1.0" encoding="utf-8"?>
<TemplafySlideFormConfiguration><![CDATA[{"formFields":[],"formDataEntries":[]}]]></TemplafySlideFormConfiguration>
</file>

<file path=customXml/item19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2.xml><?xml version="1.0" encoding="utf-8"?>
<TemplafyFormConfiguration><![CDATA[{"formFields":[{"required":false,"helpTexts":{"prefix":"","postfix":""},"spacing":{},"type":"datePicker","name":"Date","label":"Date","fullyQualifiedName":"Date"},{"required":false,"placeholder":"","lines":0,"helpTexts":{"prefix":"","postfix":""},"spacing":{},"type":"textBox","name":"PresentationTitle","label":"Presentation title","fullyQualifiedName":"PresentationTitle"}],"formDataEntries":[{"name":"Date","value":"FMICnAp+hPrubYWITyK08Q=="},{"name":"PresentationTitle","value":"AvlRTH9CWmogWkr2wzBeunOLXQaMfPEECzSA+U0O7uip67tILuYXfynqndFcJZXCTHAJUKplbGNjD+UGUM4uUj07eP87e8bWJLDz65AhW0Y="}]}]]></TemplafyFormConfiguration>
</file>

<file path=customXml/item20.xml><?xml version="1.0" encoding="utf-8"?>
<TemplafySlideFormConfiguration><![CDATA[{"formFields":[],"formDataEntries":[]}]]></TemplafySlideFormConfiguration>
</file>

<file path=customXml/item21.xml><?xml version="1.0" encoding="utf-8"?>
<TemplafySlideFormConfiguration><![CDATA[{"formFields":[],"formDataEntries":[]}]]></TemplafySlideFormConfiguration>
</file>

<file path=customXml/item22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23.xml><?xml version="1.0" encoding="utf-8"?>
<TemplafySlideFormConfiguration><![CDATA[{"formFields":[],"formDataEntries":[]}]]></TemplafySlideFormConfiguration>
</file>

<file path=customXml/item24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25.xml><?xml version="1.0" encoding="utf-8"?>
<TemplafySlideFormConfiguration><![CDATA[{"formFields":[],"formDataEntries":[]}]]></TemplafySlideFormConfiguration>
</file>

<file path=customXml/item26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27.xml><?xml version="1.0" encoding="utf-8"?>
<TemplafySlideFormConfiguration><![CDATA[{"formFields":[],"formDataEntries":[]}]]></TemplafySlideFormConfiguration>
</file>

<file path=customXml/item28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3.xml><?xml version="1.0" encoding="utf-8"?>
<TemplafySlideFormConfiguration><![CDATA[{"formFields":[],"formDataEntries":[]}]]></TemplafySlideForm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6.xml><?xml version="1.0" encoding="utf-8"?>
<TemplafySlideTemplateConfiguration><![CDATA[{"documentContentValidatorConfiguration":{"enableDocumentContentValidator":false,"documentContentValidatorVersion":0},"elementsMetadata":[],"slideId":"636957681585013765","enableDocumentContentUpdater":true,"version":"1.2"}]]></TemplafySlideTemplate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TemplateConfiguration><![CDATA[{"documentContentValidatorConfiguration":{"enableDocumentContentValidator":false,"documentContentValidatorVersion":0},"elementsMetadata":[],"slideId":"636957681585124447","enableDocumentContentUpdater":true,"version":"1.2"}]]></TemplafySlideTemplate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1334258C-C3E7-4029-A615-C886A240FB15}">
  <ds:schemaRefs/>
</ds:datastoreItem>
</file>

<file path=customXml/itemProps10.xml><?xml version="1.0" encoding="utf-8"?>
<ds:datastoreItem xmlns:ds="http://schemas.openxmlformats.org/officeDocument/2006/customXml" ds:itemID="{16DCB46B-35B0-478D-9588-4D959C7B8037}">
  <ds:schemaRefs/>
</ds:datastoreItem>
</file>

<file path=customXml/itemProps11.xml><?xml version="1.0" encoding="utf-8"?>
<ds:datastoreItem xmlns:ds="http://schemas.openxmlformats.org/officeDocument/2006/customXml" ds:itemID="{42D6117E-B922-4142-A86F-EF858AE5401A}">
  <ds:schemaRefs/>
</ds:datastoreItem>
</file>

<file path=customXml/itemProps12.xml><?xml version="1.0" encoding="utf-8"?>
<ds:datastoreItem xmlns:ds="http://schemas.openxmlformats.org/officeDocument/2006/customXml" ds:itemID="{E36991EA-6E7F-4B9A-A752-92DFD190AFD8}">
  <ds:schemaRefs/>
</ds:datastoreItem>
</file>

<file path=customXml/itemProps13.xml><?xml version="1.0" encoding="utf-8"?>
<ds:datastoreItem xmlns:ds="http://schemas.openxmlformats.org/officeDocument/2006/customXml" ds:itemID="{21831F94-4444-4D4F-BB2F-E26FADF07425}">
  <ds:schemaRefs/>
</ds:datastoreItem>
</file>

<file path=customXml/itemProps14.xml><?xml version="1.0" encoding="utf-8"?>
<ds:datastoreItem xmlns:ds="http://schemas.openxmlformats.org/officeDocument/2006/customXml" ds:itemID="{F4EE481E-EE7F-4EB6-B3E0-AC3A2D37B6FF}">
  <ds:schemaRefs/>
</ds:datastoreItem>
</file>

<file path=customXml/itemProps15.xml><?xml version="1.0" encoding="utf-8"?>
<ds:datastoreItem xmlns:ds="http://schemas.openxmlformats.org/officeDocument/2006/customXml" ds:itemID="{0E072B4E-A36F-46B4-B1E6-E0B5B5452B35}">
  <ds:schemaRefs/>
</ds:datastoreItem>
</file>

<file path=customXml/itemProps16.xml><?xml version="1.0" encoding="utf-8"?>
<ds:datastoreItem xmlns:ds="http://schemas.openxmlformats.org/officeDocument/2006/customXml" ds:itemID="{917519C2-5F7C-43CD-A079-8CBFFDFF80EA}">
  <ds:schemaRefs/>
</ds:datastoreItem>
</file>

<file path=customXml/itemProps17.xml><?xml version="1.0" encoding="utf-8"?>
<ds:datastoreItem xmlns:ds="http://schemas.openxmlformats.org/officeDocument/2006/customXml" ds:itemID="{62747E5F-FD6F-45A3-9F93-615C98DD9CFE}">
  <ds:schemaRefs/>
</ds:datastoreItem>
</file>

<file path=customXml/itemProps18.xml><?xml version="1.0" encoding="utf-8"?>
<ds:datastoreItem xmlns:ds="http://schemas.openxmlformats.org/officeDocument/2006/customXml" ds:itemID="{9B182667-B069-4D33-9CF2-2BB98D229B37}">
  <ds:schemaRefs/>
</ds:datastoreItem>
</file>

<file path=customXml/itemProps19.xml><?xml version="1.0" encoding="utf-8"?>
<ds:datastoreItem xmlns:ds="http://schemas.openxmlformats.org/officeDocument/2006/customXml" ds:itemID="{605C1222-856A-4A3F-A00A-A347D1798971}">
  <ds:schemaRefs/>
</ds:datastoreItem>
</file>

<file path=customXml/itemProps2.xml><?xml version="1.0" encoding="utf-8"?>
<ds:datastoreItem xmlns:ds="http://schemas.openxmlformats.org/officeDocument/2006/customXml" ds:itemID="{5B29B696-7354-412C-9B8E-ED20D22F6B23}">
  <ds:schemaRefs/>
</ds:datastoreItem>
</file>

<file path=customXml/itemProps20.xml><?xml version="1.0" encoding="utf-8"?>
<ds:datastoreItem xmlns:ds="http://schemas.openxmlformats.org/officeDocument/2006/customXml" ds:itemID="{179DD4D2-147B-4597-8FE2-9D138D8E1000}">
  <ds:schemaRefs/>
</ds:datastoreItem>
</file>

<file path=customXml/itemProps21.xml><?xml version="1.0" encoding="utf-8"?>
<ds:datastoreItem xmlns:ds="http://schemas.openxmlformats.org/officeDocument/2006/customXml" ds:itemID="{D0AD008E-2568-4C40-BB9B-69BC44202117}">
  <ds:schemaRefs/>
</ds:datastoreItem>
</file>

<file path=customXml/itemProps22.xml><?xml version="1.0" encoding="utf-8"?>
<ds:datastoreItem xmlns:ds="http://schemas.openxmlformats.org/officeDocument/2006/customXml" ds:itemID="{A7288600-7B79-44C5-95F5-F5C240063F97}">
  <ds:schemaRefs/>
</ds:datastoreItem>
</file>

<file path=customXml/itemProps23.xml><?xml version="1.0" encoding="utf-8"?>
<ds:datastoreItem xmlns:ds="http://schemas.openxmlformats.org/officeDocument/2006/customXml" ds:itemID="{B5C0113C-259E-4E3F-9D1D-35DA00C236D9}">
  <ds:schemaRefs/>
</ds:datastoreItem>
</file>

<file path=customXml/itemProps24.xml><?xml version="1.0" encoding="utf-8"?>
<ds:datastoreItem xmlns:ds="http://schemas.openxmlformats.org/officeDocument/2006/customXml" ds:itemID="{C41A5BB4-F882-4547-8BA1-6EC7F75726D0}">
  <ds:schemaRefs/>
</ds:datastoreItem>
</file>

<file path=customXml/itemProps25.xml><?xml version="1.0" encoding="utf-8"?>
<ds:datastoreItem xmlns:ds="http://schemas.openxmlformats.org/officeDocument/2006/customXml" ds:itemID="{A59C2D90-9BAE-4C2D-A904-8B0F160E01C5}">
  <ds:schemaRefs/>
</ds:datastoreItem>
</file>

<file path=customXml/itemProps26.xml><?xml version="1.0" encoding="utf-8"?>
<ds:datastoreItem xmlns:ds="http://schemas.openxmlformats.org/officeDocument/2006/customXml" ds:itemID="{7624E674-2806-418D-8683-1914E3718EF3}">
  <ds:schemaRefs/>
</ds:datastoreItem>
</file>

<file path=customXml/itemProps27.xml><?xml version="1.0" encoding="utf-8"?>
<ds:datastoreItem xmlns:ds="http://schemas.openxmlformats.org/officeDocument/2006/customXml" ds:itemID="{3161ECA5-224A-41CA-B778-9311D7B8D1D6}">
  <ds:schemaRefs/>
</ds:datastoreItem>
</file>

<file path=customXml/itemProps28.xml><?xml version="1.0" encoding="utf-8"?>
<ds:datastoreItem xmlns:ds="http://schemas.openxmlformats.org/officeDocument/2006/customXml" ds:itemID="{6FBF5841-AE9C-4CD3-9674-C72A5711B5FF}">
  <ds:schemaRefs/>
</ds:datastoreItem>
</file>

<file path=customXml/itemProps3.xml><?xml version="1.0" encoding="utf-8"?>
<ds:datastoreItem xmlns:ds="http://schemas.openxmlformats.org/officeDocument/2006/customXml" ds:itemID="{C6406FEB-B081-4DE3-B790-BA4B3B8258E1}">
  <ds:schemaRefs/>
</ds:datastoreItem>
</file>

<file path=customXml/itemProps4.xml><?xml version="1.0" encoding="utf-8"?>
<ds:datastoreItem xmlns:ds="http://schemas.openxmlformats.org/officeDocument/2006/customXml" ds:itemID="{7FEA1E6D-AEEC-41D9-9E9A-45BA2EAE1656}">
  <ds:schemaRefs/>
</ds:datastoreItem>
</file>

<file path=customXml/itemProps5.xml><?xml version="1.0" encoding="utf-8"?>
<ds:datastoreItem xmlns:ds="http://schemas.openxmlformats.org/officeDocument/2006/customXml" ds:itemID="{68A48CB6-BD0D-4923-9904-A1B6E74851B2}">
  <ds:schemaRefs/>
</ds:datastoreItem>
</file>

<file path=customXml/itemProps6.xml><?xml version="1.0" encoding="utf-8"?>
<ds:datastoreItem xmlns:ds="http://schemas.openxmlformats.org/officeDocument/2006/customXml" ds:itemID="{4D5E1A10-B5E6-482A-9521-846112537EBC}">
  <ds:schemaRefs/>
</ds:datastoreItem>
</file>

<file path=customXml/itemProps7.xml><?xml version="1.0" encoding="utf-8"?>
<ds:datastoreItem xmlns:ds="http://schemas.openxmlformats.org/officeDocument/2006/customXml" ds:itemID="{3A362E96-E404-40A9-8341-DE9ED5DCBE4A}">
  <ds:schemaRefs/>
</ds:datastoreItem>
</file>

<file path=customXml/itemProps8.xml><?xml version="1.0" encoding="utf-8"?>
<ds:datastoreItem xmlns:ds="http://schemas.openxmlformats.org/officeDocument/2006/customXml" ds:itemID="{1C194956-0A1F-467A-89D0-1D0EA1DFF978}">
  <ds:schemaRefs/>
</ds:datastoreItem>
</file>

<file path=customXml/itemProps9.xml><?xml version="1.0" encoding="utf-8"?>
<ds:datastoreItem xmlns:ds="http://schemas.openxmlformats.org/officeDocument/2006/customXml" ds:itemID="{7EABCC40-F0E8-4F90-B8D5-A874C4CA7E46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 DTU Template</Template>
  <TotalTime>1204</TotalTime>
  <Words>1378</Words>
  <Application>Microsoft Office PowerPoint</Application>
  <PresentationFormat>Custom</PresentationFormat>
  <Paragraphs>230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ＭＳ Ｐゴシック</vt:lpstr>
      <vt:lpstr>Arial</vt:lpstr>
      <vt:lpstr>Cambria Math</vt:lpstr>
      <vt:lpstr>Ink Free</vt:lpstr>
      <vt:lpstr>Open Sans</vt:lpstr>
      <vt:lpstr>Verdana</vt:lpstr>
      <vt:lpstr>Blank</vt:lpstr>
      <vt:lpstr>Predator-prey systems</vt:lpstr>
      <vt:lpstr>The case: insular geckos on an Aegean islet</vt:lpstr>
      <vt:lpstr>Lotka-Volterra Predator-Prey equations</vt:lpstr>
      <vt:lpstr>Lotka-Volterra Predator-Prey, plot in time (75 years)</vt:lpstr>
      <vt:lpstr>Lotka-Volterra Predator-Prey, phase plane plot</vt:lpstr>
      <vt:lpstr>Lotka-Volterra Predator-Prey: Mortality due to hunger</vt:lpstr>
      <vt:lpstr>Lotka-Volterra Predator-Prey: Mortality due to hunger</vt:lpstr>
      <vt:lpstr>Lotka-Volterra Predator-Prey: Mortality due to hunger</vt:lpstr>
      <vt:lpstr>Lotka-Volterra Predator-Prey: Type II functional response</vt:lpstr>
      <vt:lpstr>Lotka-Volterra Predator-Prey: Type II functional response</vt:lpstr>
      <vt:lpstr>Lotka-Volterra Predator-Prey: Type II functional response</vt:lpstr>
      <vt:lpstr>Lotka-Volterra Predator-Prey: Immigration of predators</vt:lpstr>
      <vt:lpstr>Lotka-Volterra Predator-Prey: Immigration of predators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DTU</dc:creator>
  <cp:lastModifiedBy>Amalia Bogri</cp:lastModifiedBy>
  <cp:revision>97</cp:revision>
  <dcterms:created xsi:type="dcterms:W3CDTF">2017-07-31T08:31:56Z</dcterms:created>
  <dcterms:modified xsi:type="dcterms:W3CDTF">2021-09-19T23:33:00Z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636806498806910458</vt:lpwstr>
  </property>
  <property fmtid="{D5CDD505-2E9C-101B-9397-08002B2CF9AE}" pid="5" name="TemplafyUserProfileId">
    <vt:lpwstr>637303945402291499</vt:lpwstr>
  </property>
  <property fmtid="{D5CDD505-2E9C-101B-9397-08002B2CF9AE}" pid="6" name="TemplafyLanguageCode">
    <vt:lpwstr>en-GB</vt:lpwstr>
  </property>
</Properties>
</file>